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08" r:id="rId1"/>
  </p:sldMasterIdLst>
  <p:notesMasterIdLst>
    <p:notesMasterId r:id="rId14"/>
  </p:notesMasterIdLst>
  <p:sldIdLst>
    <p:sldId id="267" r:id="rId2"/>
    <p:sldId id="269" r:id="rId3"/>
    <p:sldId id="261" r:id="rId4"/>
    <p:sldId id="264" r:id="rId5"/>
    <p:sldId id="265" r:id="rId6"/>
    <p:sldId id="272" r:id="rId7"/>
    <p:sldId id="273" r:id="rId8"/>
    <p:sldId id="275" r:id="rId9"/>
    <p:sldId id="277" r:id="rId10"/>
    <p:sldId id="278" r:id="rId11"/>
    <p:sldId id="280" r:id="rId12"/>
    <p:sldId id="28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BE0B"/>
    <a:srgbClr val="000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813" autoAdjust="0"/>
  </p:normalViewPr>
  <p:slideViewPr>
    <p:cSldViewPr>
      <p:cViewPr>
        <p:scale>
          <a:sx n="80" d="100"/>
          <a:sy n="80" d="100"/>
        </p:scale>
        <p:origin x="-99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EA0AC-D544-4E04-9AA6-B10DE284A3B7}" type="datetimeFigureOut">
              <a:rPr lang="en-MY" smtClean="0"/>
              <a:t>24/12/2014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8535E-C03A-40E6-95B0-6EA69D8157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47623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8535E-C03A-40E6-95B0-6EA69D81572F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45166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8535E-C03A-40E6-95B0-6EA69D81572F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99847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8535E-C03A-40E6-95B0-6EA69D81572F}" type="slidenum">
              <a:rPr lang="en-MY" smtClean="0"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99847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8535E-C03A-40E6-95B0-6EA69D81572F}" type="slidenum">
              <a:rPr lang="en-MY" smtClean="0"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99847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8535E-C03A-40E6-95B0-6EA69D81572F}" type="slidenum">
              <a:rPr lang="en-MY" smtClean="0">
                <a:solidFill>
                  <a:prstClr val="black"/>
                </a:solidFill>
              </a:rPr>
              <a:pPr/>
              <a:t>2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47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8535E-C03A-40E6-95B0-6EA69D81572F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99847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8535E-C03A-40E6-95B0-6EA69D81572F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99847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8535E-C03A-40E6-95B0-6EA69D81572F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99847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8535E-C03A-40E6-95B0-6EA69D81572F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99847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8535E-C03A-40E6-95B0-6EA69D81572F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99847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8535E-C03A-40E6-95B0-6EA69D81572F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99847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8535E-C03A-40E6-95B0-6EA69D81572F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9984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56B5-60CD-4D3B-9AD3-B965AFAD974A}" type="datetime1">
              <a:rPr lang="en-MY" smtClean="0"/>
              <a:t>24/12/2014</a:t>
            </a:fld>
            <a:endParaRPr lang="en-MY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Kesilapan Lazim Pada Laporan Kemajuan Berkala</a:t>
            </a:r>
            <a:endParaRPr lang="en-MY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A509A7-9547-4859-B7C2-FC19A68631DA}" type="slidenum">
              <a:rPr lang="en-MY" smtClean="0"/>
              <a:t>‹#›</a:t>
            </a:fld>
            <a:endParaRPr lang="en-MY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1057-1C8D-487C-9900-E6EA3889A74C}" type="datetime1">
              <a:rPr lang="en-MY" smtClean="0"/>
              <a:t>24/12/2014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Kesilapan Lazim Pada Laporan Kemajuan Berkala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09A7-9547-4859-B7C2-FC19A68631DA}" type="slidenum">
              <a:rPr lang="en-MY" smtClean="0"/>
              <a:t>‹#›</a:t>
            </a:fld>
            <a:endParaRPr lang="en-M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CA509A7-9547-4859-B7C2-FC19A68631DA}" type="slidenum">
              <a:rPr lang="en-MY" smtClean="0"/>
              <a:t>‹#›</a:t>
            </a:fld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D56F-DEAA-4721-9032-A0FC5CA549CD}" type="datetime1">
              <a:rPr lang="en-MY" smtClean="0"/>
              <a:t>24/12/2014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Kesilapan Lazim Pada Laporan Kemajuan Berkala</a:t>
            </a:r>
            <a:endParaRPr lang="en-MY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2610-0903-4226-A8BD-DA90DB4341EA}" type="datetime1">
              <a:rPr lang="en-MY" smtClean="0"/>
              <a:t>24/12/2014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Kesilapan Lazim Pada Laporan Kemajuan Berkala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CA509A7-9547-4859-B7C2-FC19A68631DA}" type="slidenum">
              <a:rPr lang="en-MY" smtClean="0"/>
              <a:t>‹#›</a:t>
            </a:fld>
            <a:endParaRPr lang="en-MY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Kesilapan Lazim Pada Laporan Kemajuan Berkala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4024-4020-4D45-9549-46B51623D266}" type="datetime1">
              <a:rPr lang="en-MY" smtClean="0"/>
              <a:t>24/12/2014</a:t>
            </a:fld>
            <a:endParaRPr lang="en-MY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A509A7-9547-4859-B7C2-FC19A68631DA}" type="slidenum">
              <a:rPr lang="en-MY" smtClean="0"/>
              <a:t>‹#›</a:t>
            </a:fld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13CC90F-0852-40E7-8737-0FE928D280F7}" type="datetime1">
              <a:rPr lang="en-MY" smtClean="0"/>
              <a:t>24/12/2014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Kesilapan Lazim Pada Laporan Kemajuan Berkala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09A7-9547-4859-B7C2-FC19A68631DA}" type="slidenum">
              <a:rPr lang="en-MY" smtClean="0"/>
              <a:t>‹#›</a:t>
            </a:fld>
            <a:endParaRPr lang="en-MY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3959-D09C-4371-94FF-282B72E2ACBE}" type="datetime1">
              <a:rPr lang="en-MY" smtClean="0"/>
              <a:t>24/12/2014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fi-FI" smtClean="0"/>
              <a:t>Kesilapan Lazim Pada Laporan Kemajuan Berkala</a:t>
            </a:r>
            <a:endParaRPr lang="en-MY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CA509A7-9547-4859-B7C2-FC19A68631DA}" type="slidenum">
              <a:rPr lang="en-MY" smtClean="0"/>
              <a:t>‹#›</a:t>
            </a:fld>
            <a:endParaRPr lang="en-MY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162E-716E-4326-B0BD-F33454E97C1B}" type="datetime1">
              <a:rPr lang="en-MY" smtClean="0"/>
              <a:t>24/12/2014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Kesilapan Lazim Pada Laporan Kemajuan Berkala</a:t>
            </a: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CA509A7-9547-4859-B7C2-FC19A68631DA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E100-7E67-4B84-9568-39456A549D88}" type="datetime1">
              <a:rPr lang="en-MY" smtClean="0"/>
              <a:t>24/12/2014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Kesilapan Lazim Pada Laporan Kemajuan Berkala</a:t>
            </a:r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A509A7-9547-4859-B7C2-FC19A68631DA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A509A7-9547-4859-B7C2-FC19A68631DA}" type="slidenum">
              <a:rPr lang="en-MY" smtClean="0"/>
              <a:t>‹#›</a:t>
            </a:fld>
            <a:endParaRPr lang="en-MY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358F-2E50-49D0-A895-4B9F32328487}" type="datetime1">
              <a:rPr lang="en-MY" smtClean="0"/>
              <a:t>24/12/2014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fi-FI" smtClean="0"/>
              <a:t>Kesilapan Lazim Pada Laporan Kemajuan Berkala</a:t>
            </a:r>
            <a:endParaRPr lang="en-M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CA509A7-9547-4859-B7C2-FC19A68631DA}" type="slidenum">
              <a:rPr lang="en-MY" smtClean="0"/>
              <a:t>‹#›</a:t>
            </a:fld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D23860A-74D8-481C-8201-D9D627863573}" type="datetime1">
              <a:rPr lang="en-MY" smtClean="0"/>
              <a:t>24/12/2014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fi-FI" smtClean="0"/>
              <a:t>Kesilapan Lazim Pada Laporan Kemajuan Berkala</a:t>
            </a:r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06EC988-D432-4015-BA15-F37333D7D78D}" type="datetime1">
              <a:rPr lang="en-MY" smtClean="0"/>
              <a:t>24/12/2014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Kesilapan Lazim Pada Laporan Kemajuan Berkala</a:t>
            </a:r>
            <a:endParaRPr lang="en-MY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A509A7-9547-4859-B7C2-FC19A68631DA}" type="slidenum">
              <a:rPr lang="en-MY" smtClean="0"/>
              <a:t>‹#›</a:t>
            </a:fld>
            <a:endParaRPr lang="en-MY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  <p:sldLayoutId id="2147484618" r:id="rId10"/>
    <p:sldLayoutId id="2147484619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5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-Art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2"/>
            <a:ext cx="9144000" cy="68518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077072"/>
            <a:ext cx="9144000" cy="20189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296298"/>
            <a:ext cx="8507288" cy="18288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KESILAPAN </a:t>
            </a:r>
            <a:r>
              <a:rPr lang="fi-FI" dirty="0"/>
              <a:t>LAZIM PADA </a:t>
            </a:r>
            <a:br>
              <a:rPr lang="fi-FI" dirty="0"/>
            </a:br>
            <a:r>
              <a:rPr lang="fi-FI" dirty="0"/>
              <a:t>LAPORAN KEMAJUAN </a:t>
            </a:r>
            <a:r>
              <a:rPr lang="fi-FI" dirty="0" smtClean="0"/>
              <a:t>BERKALA </a:t>
            </a:r>
            <a:r>
              <a:rPr lang="fi-FI" dirty="0" smtClean="0">
                <a:solidFill>
                  <a:schemeClr val="bg2">
                    <a:lumMod val="75000"/>
                  </a:schemeClr>
                </a:solidFill>
              </a:rPr>
              <a:t>PROJEK KTP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sz="1200" dirty="0" smtClean="0"/>
              <a:t>Disediakan Oleh: Pusat Transformasi Komuniti Universiti (UCTC  UPM)</a:t>
            </a:r>
            <a:endParaRPr lang="fi-FI" sz="1200" dirty="0"/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525344"/>
            <a:ext cx="896814" cy="3600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0378"/>
            <a:ext cx="89681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9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390">
        <p:circle/>
      </p:transition>
    </mc:Choice>
    <mc:Fallback xmlns="">
      <p:transition spd="slow" advTm="839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Red_wallpaper 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35" y="56803"/>
            <a:ext cx="5825125" cy="77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4166"/>
            <a:ext cx="1080121" cy="101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6" y="54808"/>
            <a:ext cx="1843218" cy="70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4480520" cy="365125"/>
          </a:xfrm>
        </p:spPr>
        <p:txBody>
          <a:bodyPr>
            <a:normAutofit/>
          </a:bodyPr>
          <a:lstStyle/>
          <a:p>
            <a:r>
              <a:rPr lang="fi-FI" dirty="0" smtClean="0">
                <a:solidFill>
                  <a:schemeClr val="tx1"/>
                </a:solidFill>
              </a:rPr>
              <a:t>Kesilapan Lazim Pada Laporan Kemajuan Berkala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1559" y="2204864"/>
            <a:ext cx="7884877" cy="1368152"/>
          </a:xfrm>
        </p:spPr>
        <p:txBody>
          <a:bodyPr>
            <a:noAutofit/>
          </a:bodyPr>
          <a:lstStyle/>
          <a:p>
            <a:pPr marL="73152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MY" sz="2800" dirty="0" err="1" smtClean="0">
                <a:solidFill>
                  <a:srgbClr val="C00000"/>
                </a:solidFill>
              </a:rPr>
              <a:t>Lewat</a:t>
            </a:r>
            <a:r>
              <a:rPr lang="en-MY" sz="2800" dirty="0" smtClean="0">
                <a:solidFill>
                  <a:srgbClr val="C00000"/>
                </a:solidFill>
              </a:rPr>
              <a:t> </a:t>
            </a:r>
            <a:r>
              <a:rPr lang="en-MY" sz="2800" dirty="0" err="1" smtClean="0">
                <a:solidFill>
                  <a:srgbClr val="C00000"/>
                </a:solidFill>
              </a:rPr>
              <a:t>memajukan</a:t>
            </a:r>
            <a:r>
              <a:rPr lang="en-MY" sz="2800" dirty="0" smtClean="0">
                <a:solidFill>
                  <a:srgbClr val="C00000"/>
                </a:solidFill>
              </a:rPr>
              <a:t> LKB </a:t>
            </a:r>
            <a:r>
              <a:rPr lang="en-MY" sz="2800" dirty="0" err="1" smtClean="0">
                <a:solidFill>
                  <a:srgbClr val="C00000"/>
                </a:solidFill>
              </a:rPr>
              <a:t>kepada</a:t>
            </a:r>
            <a:r>
              <a:rPr lang="en-MY" sz="2800" dirty="0" smtClean="0">
                <a:solidFill>
                  <a:srgbClr val="C00000"/>
                </a:solidFill>
              </a:rPr>
              <a:t> </a:t>
            </a:r>
            <a:r>
              <a:rPr lang="en-MY" sz="2800" dirty="0" err="1" smtClean="0">
                <a:solidFill>
                  <a:srgbClr val="C00000"/>
                </a:solidFill>
              </a:rPr>
              <a:t>Urusetia</a:t>
            </a:r>
            <a:r>
              <a:rPr lang="en-MY" sz="2800" dirty="0" smtClean="0">
                <a:solidFill>
                  <a:srgbClr val="C00000"/>
                </a:solidFill>
              </a:rPr>
              <a:t> </a:t>
            </a:r>
            <a:r>
              <a:rPr lang="en-MY" sz="2800" dirty="0" err="1" smtClean="0">
                <a:solidFill>
                  <a:srgbClr val="C00000"/>
                </a:solidFill>
              </a:rPr>
              <a:t>walaupun</a:t>
            </a:r>
            <a:r>
              <a:rPr lang="en-MY" sz="2800" dirty="0" smtClean="0">
                <a:solidFill>
                  <a:srgbClr val="C00000"/>
                </a:solidFill>
              </a:rPr>
              <a:t> </a:t>
            </a:r>
            <a:r>
              <a:rPr lang="en-MY" sz="2800" dirty="0" err="1" smtClean="0">
                <a:solidFill>
                  <a:srgbClr val="C00000"/>
                </a:solidFill>
              </a:rPr>
              <a:t>telah</a:t>
            </a:r>
            <a:r>
              <a:rPr lang="en-MY" sz="2800" dirty="0" smtClean="0">
                <a:solidFill>
                  <a:srgbClr val="C00000"/>
                </a:solidFill>
              </a:rPr>
              <a:t> </a:t>
            </a:r>
            <a:r>
              <a:rPr lang="en-MY" sz="2800" dirty="0" err="1" smtClean="0">
                <a:solidFill>
                  <a:srgbClr val="C00000"/>
                </a:solidFill>
              </a:rPr>
              <a:t>menerima</a:t>
            </a:r>
            <a:r>
              <a:rPr lang="en-MY" sz="2800" dirty="0" smtClean="0">
                <a:solidFill>
                  <a:srgbClr val="C00000"/>
                </a:solidFill>
              </a:rPr>
              <a:t> </a:t>
            </a:r>
            <a:r>
              <a:rPr lang="en-MY" sz="2800" dirty="0" err="1" smtClean="0">
                <a:solidFill>
                  <a:srgbClr val="C00000"/>
                </a:solidFill>
              </a:rPr>
              <a:t>beberapa</a:t>
            </a:r>
            <a:r>
              <a:rPr lang="en-MY" sz="2800" dirty="0" smtClean="0">
                <a:solidFill>
                  <a:srgbClr val="C00000"/>
                </a:solidFill>
              </a:rPr>
              <a:t> </a:t>
            </a:r>
            <a:r>
              <a:rPr lang="en-MY" sz="2800" dirty="0" err="1" smtClean="0">
                <a:solidFill>
                  <a:srgbClr val="C00000"/>
                </a:solidFill>
              </a:rPr>
              <a:t>peringatan</a:t>
            </a:r>
            <a:r>
              <a:rPr lang="en-MY" sz="2800" dirty="0" smtClean="0">
                <a:solidFill>
                  <a:srgbClr val="C00000"/>
                </a:solidFill>
              </a:rPr>
              <a:t> </a:t>
            </a:r>
            <a:r>
              <a:rPr lang="en-MY" sz="2800" dirty="0" err="1" smtClean="0">
                <a:solidFill>
                  <a:srgbClr val="C00000"/>
                </a:solidFill>
              </a:rPr>
              <a:t>mesra</a:t>
            </a:r>
            <a:r>
              <a:rPr lang="en-MY" sz="2800" dirty="0" smtClean="0">
                <a:solidFill>
                  <a:srgbClr val="C00000"/>
                </a:solidFill>
              </a:rPr>
              <a:t>. </a:t>
            </a:r>
          </a:p>
          <a:p>
            <a:pPr marL="73152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MY" sz="2800" dirty="0" smtClean="0">
              <a:solidFill>
                <a:srgbClr val="C00000"/>
              </a:solidFill>
            </a:endParaRPr>
          </a:p>
          <a:p>
            <a:pPr marL="73152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MY" sz="2800" dirty="0" err="1" smtClean="0">
                <a:solidFill>
                  <a:srgbClr val="C00000"/>
                </a:solidFill>
              </a:rPr>
              <a:t>Tentatif</a:t>
            </a:r>
            <a:r>
              <a:rPr lang="en-MY" sz="2800" dirty="0" smtClean="0">
                <a:solidFill>
                  <a:srgbClr val="C00000"/>
                </a:solidFill>
              </a:rPr>
              <a:t> </a:t>
            </a:r>
            <a:r>
              <a:rPr lang="en-MY" sz="2800" dirty="0" err="1">
                <a:solidFill>
                  <a:srgbClr val="C00000"/>
                </a:solidFill>
              </a:rPr>
              <a:t>j</a:t>
            </a:r>
            <a:r>
              <a:rPr lang="en-MY" sz="2800" dirty="0" err="1" smtClean="0">
                <a:solidFill>
                  <a:srgbClr val="C00000"/>
                </a:solidFill>
              </a:rPr>
              <a:t>adual</a:t>
            </a:r>
            <a:r>
              <a:rPr lang="en-MY" sz="2800" dirty="0" smtClean="0">
                <a:solidFill>
                  <a:srgbClr val="C00000"/>
                </a:solidFill>
              </a:rPr>
              <a:t> </a:t>
            </a:r>
            <a:r>
              <a:rPr lang="en-MY" sz="2800" dirty="0" err="1" smtClean="0">
                <a:solidFill>
                  <a:srgbClr val="C00000"/>
                </a:solidFill>
              </a:rPr>
              <a:t>laporan</a:t>
            </a:r>
            <a:r>
              <a:rPr lang="en-MY" sz="2800" dirty="0" smtClean="0">
                <a:solidFill>
                  <a:srgbClr val="C00000"/>
                </a:solidFill>
              </a:rPr>
              <a:t> </a:t>
            </a:r>
            <a:r>
              <a:rPr lang="en-MY" sz="2800" dirty="0" err="1" smtClean="0">
                <a:solidFill>
                  <a:srgbClr val="C00000"/>
                </a:solidFill>
              </a:rPr>
              <a:t>projek</a:t>
            </a:r>
            <a:r>
              <a:rPr lang="en-MY" sz="2800" dirty="0" smtClean="0">
                <a:solidFill>
                  <a:srgbClr val="C00000"/>
                </a:solidFill>
              </a:rPr>
              <a:t> </a:t>
            </a:r>
            <a:r>
              <a:rPr lang="en-MY" sz="2800" dirty="0" err="1" smtClean="0">
                <a:solidFill>
                  <a:srgbClr val="C00000"/>
                </a:solidFill>
              </a:rPr>
              <a:t>turut</a:t>
            </a:r>
            <a:r>
              <a:rPr lang="en-MY" sz="2800" dirty="0" smtClean="0">
                <a:solidFill>
                  <a:srgbClr val="C00000"/>
                </a:solidFill>
              </a:rPr>
              <a:t> </a:t>
            </a:r>
            <a:r>
              <a:rPr lang="en-MY" sz="2800" dirty="0" err="1" smtClean="0">
                <a:solidFill>
                  <a:srgbClr val="C00000"/>
                </a:solidFill>
              </a:rPr>
              <a:t>dilampirkan</a:t>
            </a:r>
            <a:r>
              <a:rPr lang="en-MY" sz="2800" dirty="0" smtClean="0">
                <a:solidFill>
                  <a:srgbClr val="C00000"/>
                </a:solidFill>
              </a:rPr>
              <a:t> </a:t>
            </a:r>
            <a:r>
              <a:rPr lang="en-MY" sz="2800" dirty="0" err="1" smtClean="0">
                <a:solidFill>
                  <a:srgbClr val="C00000"/>
                </a:solidFill>
              </a:rPr>
              <a:t>pada</a:t>
            </a:r>
            <a:r>
              <a:rPr lang="en-MY" sz="2800" dirty="0">
                <a:solidFill>
                  <a:srgbClr val="C00000"/>
                </a:solidFill>
              </a:rPr>
              <a:t>  </a:t>
            </a:r>
            <a:r>
              <a:rPr lang="en-MY" sz="2800" dirty="0" err="1" smtClean="0">
                <a:solidFill>
                  <a:srgbClr val="C00000"/>
                </a:solidFill>
              </a:rPr>
              <a:t>surat</a:t>
            </a:r>
            <a:r>
              <a:rPr lang="en-MY" sz="2800" dirty="0" smtClean="0">
                <a:solidFill>
                  <a:srgbClr val="C00000"/>
                </a:solidFill>
              </a:rPr>
              <a:t> </a:t>
            </a:r>
            <a:r>
              <a:rPr lang="en-MY" sz="2800" b="1" dirty="0" err="1" smtClean="0">
                <a:solidFill>
                  <a:srgbClr val="C00000"/>
                </a:solidFill>
              </a:rPr>
              <a:t>Pelaksanaan</a:t>
            </a:r>
            <a:r>
              <a:rPr lang="en-MY" sz="2800" b="1" dirty="0" smtClean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Projek</a:t>
            </a:r>
            <a:r>
              <a:rPr lang="en-MY" sz="2800" b="1" dirty="0">
                <a:solidFill>
                  <a:srgbClr val="C00000"/>
                </a:solidFill>
              </a:rPr>
              <a:t> KTP </a:t>
            </a:r>
            <a:r>
              <a:rPr lang="en-MY" sz="2800" dirty="0">
                <a:solidFill>
                  <a:srgbClr val="C00000"/>
                </a:solidFill>
              </a:rPr>
              <a:t>yang </a:t>
            </a:r>
            <a:r>
              <a:rPr lang="en-MY" sz="2800" dirty="0" err="1">
                <a:solidFill>
                  <a:srgbClr val="C00000"/>
                </a:solidFill>
              </a:rPr>
              <a:t>dikeluarkan</a:t>
            </a:r>
            <a:r>
              <a:rPr lang="en-MY" sz="2800" dirty="0">
                <a:solidFill>
                  <a:srgbClr val="C00000"/>
                </a:solidFill>
              </a:rPr>
              <a:t> </a:t>
            </a:r>
            <a:r>
              <a:rPr lang="en-MY" sz="2800" dirty="0" err="1">
                <a:solidFill>
                  <a:srgbClr val="C00000"/>
                </a:solidFill>
              </a:rPr>
              <a:t>oleh</a:t>
            </a:r>
            <a:r>
              <a:rPr lang="en-MY" sz="2800" dirty="0">
                <a:solidFill>
                  <a:srgbClr val="C00000"/>
                </a:solidFill>
              </a:rPr>
              <a:t>  TNC JINM, UPM. </a:t>
            </a:r>
            <a:endParaRPr lang="en-MY" sz="2800" dirty="0" smtClean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1640" y="1543456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3200" b="1" dirty="0" smtClean="0">
                <a:solidFill>
                  <a:srgbClr val="C00000"/>
                </a:solidFill>
              </a:rPr>
              <a:t>6. </a:t>
            </a:r>
            <a:r>
              <a:rPr lang="en-MY" sz="3200" b="1" dirty="0" err="1" smtClean="0">
                <a:solidFill>
                  <a:srgbClr val="C00000"/>
                </a:solidFill>
              </a:rPr>
              <a:t>Laporan</a:t>
            </a:r>
            <a:r>
              <a:rPr lang="en-MY" sz="3200" b="1" dirty="0" smtClean="0">
                <a:solidFill>
                  <a:srgbClr val="C00000"/>
                </a:solidFill>
              </a:rPr>
              <a:t> </a:t>
            </a:r>
            <a:r>
              <a:rPr lang="en-MY" sz="3200" b="1" dirty="0" err="1" smtClean="0">
                <a:solidFill>
                  <a:srgbClr val="C00000"/>
                </a:solidFill>
              </a:rPr>
              <a:t>Lewat</a:t>
            </a:r>
            <a:endParaRPr lang="en-MY" sz="3200" b="1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74" y="6381328"/>
            <a:ext cx="896814" cy="36004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94" y="6381328"/>
            <a:ext cx="89681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8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8328">
        <p14:reveal/>
      </p:transition>
    </mc:Choice>
    <mc:Fallback xmlns="">
      <p:transition spd="slow" advTm="183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Red_wallpaper 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35" y="56803"/>
            <a:ext cx="5825125" cy="77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4166"/>
            <a:ext cx="1080121" cy="101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6" y="54808"/>
            <a:ext cx="1843218" cy="70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4480520" cy="365125"/>
          </a:xfrm>
        </p:spPr>
        <p:txBody>
          <a:bodyPr>
            <a:normAutofit/>
          </a:bodyPr>
          <a:lstStyle/>
          <a:p>
            <a:r>
              <a:rPr lang="fi-FI" dirty="0" smtClean="0">
                <a:solidFill>
                  <a:schemeClr val="tx1"/>
                </a:solidFill>
              </a:rPr>
              <a:t>Kesilapan Lazim Pada Laporan Kemajuan Berkala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1543456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000" dirty="0" err="1" smtClean="0">
                <a:solidFill>
                  <a:srgbClr val="C00000"/>
                </a:solidFill>
              </a:rPr>
              <a:t>Contoh</a:t>
            </a:r>
            <a:r>
              <a:rPr lang="en-MY" sz="2000" dirty="0" smtClean="0">
                <a:solidFill>
                  <a:srgbClr val="C00000"/>
                </a:solidFill>
              </a:rPr>
              <a:t> </a:t>
            </a:r>
            <a:r>
              <a:rPr lang="en-MY" sz="2000" dirty="0" err="1" smtClean="0">
                <a:solidFill>
                  <a:srgbClr val="C00000"/>
                </a:solidFill>
              </a:rPr>
              <a:t>Tentatif</a:t>
            </a:r>
            <a:r>
              <a:rPr lang="en-MY" sz="2000" dirty="0" smtClean="0">
                <a:solidFill>
                  <a:srgbClr val="C00000"/>
                </a:solidFill>
              </a:rPr>
              <a:t> </a:t>
            </a:r>
            <a:r>
              <a:rPr lang="en-MY" sz="2000" dirty="0" err="1" smtClean="0">
                <a:solidFill>
                  <a:srgbClr val="C00000"/>
                </a:solidFill>
              </a:rPr>
              <a:t>Jadual</a:t>
            </a:r>
            <a:r>
              <a:rPr lang="en-MY" sz="2000" dirty="0" smtClean="0">
                <a:solidFill>
                  <a:srgbClr val="C00000"/>
                </a:solidFill>
              </a:rPr>
              <a:t> </a:t>
            </a:r>
            <a:r>
              <a:rPr lang="en-MY" sz="2000" dirty="0" err="1" smtClean="0">
                <a:solidFill>
                  <a:srgbClr val="C00000"/>
                </a:solidFill>
              </a:rPr>
              <a:t>Pelaporan</a:t>
            </a:r>
            <a:r>
              <a:rPr lang="en-MY" sz="2000" dirty="0" smtClean="0">
                <a:solidFill>
                  <a:srgbClr val="C00000"/>
                </a:solidFill>
              </a:rPr>
              <a:t> </a:t>
            </a:r>
            <a:r>
              <a:rPr lang="en-MY" sz="2000" dirty="0" err="1" smtClean="0">
                <a:solidFill>
                  <a:srgbClr val="C00000"/>
                </a:solidFill>
              </a:rPr>
              <a:t>Projek</a:t>
            </a:r>
            <a:r>
              <a:rPr lang="en-MY" sz="2000" dirty="0" smtClean="0">
                <a:solidFill>
                  <a:srgbClr val="C00000"/>
                </a:solidFill>
              </a:rPr>
              <a:t> KTP </a:t>
            </a:r>
            <a:endParaRPr lang="en-MY" sz="2000" dirty="0">
              <a:solidFill>
                <a:srgbClr val="C0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1922288"/>
            <a:ext cx="3024336" cy="445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74" y="6381328"/>
            <a:ext cx="896814" cy="36004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81328"/>
            <a:ext cx="89681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73705"/>
      </p:ext>
    </p:extLst>
  </p:cSld>
  <p:clrMapOvr>
    <a:masterClrMapping/>
  </p:clrMapOvr>
  <p:transition spd="slow" advTm="20199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098" name="Picture 9" descr="Red_wallpaper 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35" y="56803"/>
            <a:ext cx="5825125" cy="77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4166"/>
            <a:ext cx="1080121" cy="101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6" y="54808"/>
            <a:ext cx="1843218" cy="70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2155" y="6021288"/>
            <a:ext cx="4480520" cy="365125"/>
          </a:xfrm>
        </p:spPr>
        <p:txBody>
          <a:bodyPr>
            <a:normAutofit/>
          </a:bodyPr>
          <a:lstStyle/>
          <a:p>
            <a:r>
              <a:rPr lang="fi-FI" dirty="0" smtClean="0">
                <a:solidFill>
                  <a:schemeClr val="tx1"/>
                </a:solidFill>
              </a:rPr>
              <a:t>Kesilapan Lazim Pada Laporan Kemajuan Berkala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-11478" y="1866621"/>
            <a:ext cx="9036497" cy="3290571"/>
          </a:xfrm>
        </p:spPr>
        <p:txBody>
          <a:bodyPr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MY" sz="3200" dirty="0" smtClean="0">
                <a:solidFill>
                  <a:schemeClr val="bg1"/>
                </a:solidFill>
              </a:rPr>
              <a:t>SEKIAN</a:t>
            </a:r>
          </a:p>
          <a:p>
            <a:pPr indent="0" algn="ctr">
              <a:lnSpc>
                <a:spcPct val="100000"/>
              </a:lnSpc>
              <a:buNone/>
            </a:pPr>
            <a:r>
              <a:rPr lang="en-MY" sz="3200" dirty="0" smtClean="0">
                <a:solidFill>
                  <a:schemeClr val="bg1"/>
                </a:solidFill>
              </a:rPr>
              <a:t>TERIMA KASIH</a:t>
            </a:r>
          </a:p>
          <a:p>
            <a:pPr indent="0" algn="ctr">
              <a:lnSpc>
                <a:spcPct val="100000"/>
              </a:lnSpc>
              <a:buNone/>
            </a:pPr>
            <a:endParaRPr lang="en-MY" sz="3200" dirty="0" smtClean="0">
              <a:solidFill>
                <a:schemeClr val="bg1"/>
              </a:solidFill>
            </a:endParaRPr>
          </a:p>
          <a:p>
            <a:pPr indent="0" algn="ctr">
              <a:lnSpc>
                <a:spcPct val="100000"/>
              </a:lnSpc>
              <a:buNone/>
            </a:pPr>
            <a:r>
              <a:rPr lang="en-MY" sz="3200" dirty="0" smtClean="0">
                <a:solidFill>
                  <a:schemeClr val="bg1"/>
                </a:solidFill>
              </a:rPr>
              <a:t>geranktpupm@gmail.com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619672" y="3284984"/>
            <a:ext cx="604867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509120"/>
            <a:ext cx="158417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9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461">
        <p:circle/>
      </p:transition>
    </mc:Choice>
    <mc:Fallback xmlns="">
      <p:transition spd="slow" advTm="546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Red_wallpaper 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35" y="56803"/>
            <a:ext cx="5825125" cy="77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381328"/>
            <a:ext cx="3581400" cy="365760"/>
          </a:xfrm>
        </p:spPr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Kesilapan Lazim Pada Laporan Kemajuan Berkala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91411" y="2276872"/>
            <a:ext cx="6400800" cy="30480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MY" dirty="0"/>
          </a:p>
          <a:p>
            <a:pPr marL="0" indent="0" algn="ctr">
              <a:buNone/>
            </a:pPr>
            <a:endParaRPr lang="en-MY" dirty="0" smtClean="0"/>
          </a:p>
          <a:p>
            <a:pPr marL="0" indent="0" algn="ctr">
              <a:buNone/>
            </a:pPr>
            <a:r>
              <a:rPr lang="en-MY" dirty="0" smtClean="0"/>
              <a:t> </a:t>
            </a:r>
          </a:p>
          <a:p>
            <a:pPr marL="0" indent="0" algn="ctr">
              <a:buNone/>
            </a:pPr>
            <a:endParaRPr lang="en-M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4166"/>
            <a:ext cx="1080121" cy="101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6" y="54808"/>
            <a:ext cx="1843218" cy="70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35133"/>
              </p:ext>
            </p:extLst>
          </p:nvPr>
        </p:nvGraphicFramePr>
        <p:xfrm>
          <a:off x="179513" y="1525778"/>
          <a:ext cx="8856984" cy="95670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56984"/>
              </a:tblGrid>
              <a:tr h="4783542"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US" sz="2400" b="1" u="sng" baseline="0" dirty="0" err="1" smtClean="0">
                          <a:solidFill>
                            <a:srgbClr val="C00000"/>
                          </a:solidFill>
                          <a:effectLst/>
                        </a:rPr>
                        <a:t>Tidak</a:t>
                      </a:r>
                      <a:r>
                        <a:rPr lang="en-US" sz="2400" b="1" u="sng" baseline="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b="1" u="sng" baseline="0" dirty="0" err="1" smtClean="0">
                          <a:solidFill>
                            <a:srgbClr val="C00000"/>
                          </a:solidFill>
                          <a:effectLst/>
                        </a:rPr>
                        <a:t>Memaklumkan</a:t>
                      </a:r>
                      <a:r>
                        <a:rPr lang="en-US" sz="2400" b="1" u="sng" baseline="0" dirty="0" smtClean="0">
                          <a:solidFill>
                            <a:srgbClr val="C00000"/>
                          </a:solidFill>
                          <a:effectLst/>
                        </a:rPr>
                        <a:t> Secretariat </a:t>
                      </a:r>
                      <a:r>
                        <a:rPr lang="en-US" sz="2400" b="1" u="sng" baseline="0" dirty="0" err="1" smtClean="0">
                          <a:solidFill>
                            <a:srgbClr val="C00000"/>
                          </a:solidFill>
                          <a:effectLst/>
                        </a:rPr>
                        <a:t>Berkenaan</a:t>
                      </a:r>
                      <a:r>
                        <a:rPr lang="en-US" sz="2400" b="1" u="sng" baseline="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b="1" u="sng" baseline="0" dirty="0" err="1" smtClean="0">
                          <a:solidFill>
                            <a:srgbClr val="C00000"/>
                          </a:solidFill>
                          <a:effectLst/>
                        </a:rPr>
                        <a:t>Sebarang</a:t>
                      </a:r>
                      <a:r>
                        <a:rPr lang="en-US" sz="2400" b="1" u="sng" baseline="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b="1" u="sng" baseline="0" dirty="0" err="1" smtClean="0">
                          <a:solidFill>
                            <a:srgbClr val="C00000"/>
                          </a:solidFill>
                          <a:effectLst/>
                        </a:rPr>
                        <a:t>Perubahan</a:t>
                      </a:r>
                      <a:r>
                        <a:rPr lang="en-US" sz="2400" b="1" u="sng" baseline="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b="1" u="sng" baseline="0" dirty="0" err="1" smtClean="0">
                          <a:solidFill>
                            <a:srgbClr val="C00000"/>
                          </a:solidFill>
                          <a:effectLst/>
                        </a:rPr>
                        <a:t>Penting</a:t>
                      </a:r>
                      <a:endParaRPr lang="en-US" sz="2400" b="1" u="sng" baseline="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US" sz="1800" b="1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  <a:effectLst/>
                        </a:rPr>
                        <a:t>“ NOTA 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: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</a:rPr>
                        <a:t>Jika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</a:rPr>
                        <a:t>terdapat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</a:rPr>
                        <a:t>sebarang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</a:rPr>
                        <a:t>perubahan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</a:rPr>
                        <a:t>seperti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</a:rPr>
                        <a:t>dalam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</a:rPr>
                        <a:t>borang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</a:rPr>
                        <a:t>asal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</a:rPr>
                        <a:t>sila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</a:rPr>
                        <a:t>pohon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</a:rPr>
                        <a:t>kelulusan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</a:rPr>
                        <a:t>dari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</a:rPr>
                        <a:t>pihak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</a:rPr>
                        <a:t>Urusetia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. </a:t>
                      </a:r>
                      <a:endParaRPr lang="en-US" sz="1800" i="1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US" sz="1800" i="1" dirty="0" smtClean="0">
                          <a:solidFill>
                            <a:srgbClr val="0070C0"/>
                          </a:solidFill>
                          <a:effectLst/>
                        </a:rPr>
                        <a:t>NOTE </a:t>
                      </a:r>
                      <a:r>
                        <a:rPr lang="en-US" sz="1800" i="1" dirty="0">
                          <a:solidFill>
                            <a:srgbClr val="0070C0"/>
                          </a:solidFill>
                          <a:effectLst/>
                        </a:rPr>
                        <a:t>: If there </a:t>
                      </a:r>
                      <a:r>
                        <a:rPr lang="en-US" sz="1800" i="1" dirty="0" smtClean="0">
                          <a:solidFill>
                            <a:srgbClr val="0070C0"/>
                          </a:solidFill>
                          <a:effectLst/>
                        </a:rPr>
                        <a:t>are any </a:t>
                      </a:r>
                      <a:r>
                        <a:rPr lang="en-US" sz="1800" i="1" dirty="0">
                          <a:solidFill>
                            <a:srgbClr val="0070C0"/>
                          </a:solidFill>
                          <a:effectLst/>
                        </a:rPr>
                        <a:t>changes in the original form, kindly get approval from Secretariat</a:t>
                      </a:r>
                      <a:r>
                        <a:rPr lang="en-US" sz="1800" i="1" dirty="0" smtClean="0">
                          <a:solidFill>
                            <a:srgbClr val="0070C0"/>
                          </a:solidFill>
                          <a:effectLst/>
                        </a:rPr>
                        <a:t>. ”</a:t>
                      </a:r>
                    </a:p>
                    <a:p>
                      <a:pPr marL="152082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US" sz="2000" i="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Contoh</a:t>
                      </a:r>
                      <a:r>
                        <a:rPr lang="en-US" sz="2000" i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Perubahan</a:t>
                      </a:r>
                      <a:r>
                        <a:rPr lang="en-US" sz="2000" i="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:-</a:t>
                      </a:r>
                    </a:p>
                    <a:p>
                      <a:pPr marL="355600" indent="-355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lphaUcParenR"/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US" sz="2000" i="0" baseline="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Pertukaran</a:t>
                      </a:r>
                      <a:r>
                        <a:rPr lang="en-US" sz="2000" i="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Ketua</a:t>
                      </a:r>
                      <a:r>
                        <a:rPr lang="en-US" sz="2000" i="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Projek</a:t>
                      </a:r>
                      <a:endParaRPr lang="en-US" sz="2000" i="0" baseline="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lphaUcParenR"/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US" sz="2000" i="0" baseline="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Pertukaran</a:t>
                      </a:r>
                      <a:r>
                        <a:rPr lang="en-US" sz="2000" i="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Rakan</a:t>
                      </a:r>
                      <a:r>
                        <a:rPr lang="en-US" sz="2000" i="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Industri</a:t>
                      </a:r>
                      <a:r>
                        <a:rPr lang="en-US" sz="2000" i="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2000" i="0" baseline="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Komuniti</a:t>
                      </a:r>
                      <a:endParaRPr lang="en-US" sz="2000" i="0" baseline="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tabLst>
                          <a:tab pos="2865755" algn="ctr"/>
                          <a:tab pos="5731510" algn="r"/>
                        </a:tabLst>
                      </a:pPr>
                      <a:endParaRPr lang="en-US" sz="1800" i="1" baseline="0" dirty="0" smtClean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tabLst>
                          <a:tab pos="2865755" algn="ctr"/>
                          <a:tab pos="5731510" algn="r"/>
                        </a:tabLst>
                      </a:pPr>
                      <a:endParaRPr lang="en-US" sz="1800" i="1" dirty="0" smtClean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MY" sz="1800" i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835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MY" sz="1800" i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74" y="6381328"/>
            <a:ext cx="896814" cy="36004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7" y="6353708"/>
            <a:ext cx="89681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96325"/>
      </p:ext>
    </p:extLst>
  </p:cSld>
  <p:clrMapOvr>
    <a:masterClrMapping/>
  </p:clrMapOvr>
  <p:transition spd="slow" advTm="14698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Red_wallpaper 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35" y="56803"/>
            <a:ext cx="5825125" cy="77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9097" y="6381328"/>
            <a:ext cx="3581400" cy="365760"/>
          </a:xfrm>
        </p:spPr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Kesilapan Lazim Pada Laporan Kemajuan Berkala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2060848"/>
            <a:ext cx="4176464" cy="4176464"/>
          </a:xfrm>
        </p:spPr>
        <p:txBody>
          <a:bodyPr>
            <a:normAutofit fontScale="25000" lnSpcReduction="20000"/>
          </a:bodyPr>
          <a:lstStyle/>
          <a:p>
            <a:pPr indent="0" algn="ctr">
              <a:buNone/>
            </a:pPr>
            <a:r>
              <a:rPr lang="en-MY" sz="8000" dirty="0" err="1" smtClean="0">
                <a:solidFill>
                  <a:srgbClr val="C00000"/>
                </a:solidFill>
              </a:rPr>
              <a:t>Contoh</a:t>
            </a:r>
            <a:r>
              <a:rPr lang="en-MY" sz="8000" dirty="0">
                <a:solidFill>
                  <a:srgbClr val="C00000"/>
                </a:solidFill>
              </a:rPr>
              <a:t> </a:t>
            </a:r>
            <a:r>
              <a:rPr lang="en-MY" sz="8000" dirty="0" smtClean="0">
                <a:solidFill>
                  <a:srgbClr val="C00000"/>
                </a:solidFill>
              </a:rPr>
              <a:t>:-</a:t>
            </a:r>
          </a:p>
          <a:p>
            <a:pPr indent="0">
              <a:lnSpc>
                <a:spcPct val="120000"/>
              </a:lnSpc>
              <a:buNone/>
            </a:pPr>
            <a:r>
              <a:rPr lang="en-MY" sz="8000" dirty="0" smtClean="0">
                <a:solidFill>
                  <a:srgbClr val="C00000"/>
                </a:solidFill>
              </a:rPr>
              <a:t>6228132 </a:t>
            </a:r>
            <a:r>
              <a:rPr lang="en-MY" sz="8000" dirty="0">
                <a:solidFill>
                  <a:srgbClr val="C00000"/>
                </a:solidFill>
              </a:rPr>
              <a:t>– 10213   ~ </a:t>
            </a:r>
            <a:r>
              <a:rPr lang="en-MY" sz="8000" dirty="0" smtClean="0">
                <a:solidFill>
                  <a:srgbClr val="C00000"/>
                </a:solidFill>
              </a:rPr>
              <a:t> </a:t>
            </a:r>
            <a:r>
              <a:rPr lang="en-MY" sz="8000" dirty="0" err="1" smtClean="0">
                <a:solidFill>
                  <a:srgbClr val="C00000"/>
                </a:solidFill>
              </a:rPr>
              <a:t>Ini</a:t>
            </a:r>
            <a:r>
              <a:rPr lang="en-MY" sz="8000" dirty="0" smtClean="0">
                <a:solidFill>
                  <a:srgbClr val="C00000"/>
                </a:solidFill>
              </a:rPr>
              <a:t> </a:t>
            </a:r>
            <a:r>
              <a:rPr lang="en-MY" sz="8000" dirty="0" err="1">
                <a:solidFill>
                  <a:srgbClr val="C00000"/>
                </a:solidFill>
              </a:rPr>
              <a:t>adalah</a:t>
            </a:r>
            <a:r>
              <a:rPr lang="en-MY" sz="8000" dirty="0">
                <a:solidFill>
                  <a:srgbClr val="C00000"/>
                </a:solidFill>
              </a:rPr>
              <a:t> </a:t>
            </a:r>
            <a:r>
              <a:rPr lang="en-MY" sz="8000" dirty="0" err="1">
                <a:solidFill>
                  <a:srgbClr val="C00000"/>
                </a:solidFill>
              </a:rPr>
              <a:t>N</a:t>
            </a:r>
            <a:r>
              <a:rPr lang="en-MY" sz="8000" dirty="0" err="1" smtClean="0">
                <a:solidFill>
                  <a:srgbClr val="C00000"/>
                </a:solidFill>
              </a:rPr>
              <a:t>ombor</a:t>
            </a:r>
            <a:r>
              <a:rPr lang="en-MY" sz="8000" dirty="0" smtClean="0">
                <a:solidFill>
                  <a:srgbClr val="C00000"/>
                </a:solidFill>
              </a:rPr>
              <a:t> </a:t>
            </a:r>
            <a:r>
              <a:rPr lang="en-MY" sz="8000" dirty="0" err="1">
                <a:solidFill>
                  <a:srgbClr val="C00000"/>
                </a:solidFill>
              </a:rPr>
              <a:t>Akaun</a:t>
            </a:r>
            <a:r>
              <a:rPr lang="en-MY" sz="8000" dirty="0">
                <a:solidFill>
                  <a:srgbClr val="C00000"/>
                </a:solidFill>
              </a:rPr>
              <a:t> </a:t>
            </a:r>
            <a:r>
              <a:rPr lang="en-MY" sz="8000" dirty="0" err="1" smtClean="0">
                <a:solidFill>
                  <a:srgbClr val="C00000"/>
                </a:solidFill>
              </a:rPr>
              <a:t>Amanah</a:t>
            </a:r>
            <a:r>
              <a:rPr lang="en-MY" sz="8000" dirty="0" smtClean="0">
                <a:solidFill>
                  <a:srgbClr val="C00000"/>
                </a:solidFill>
              </a:rPr>
              <a:t> </a:t>
            </a:r>
            <a:r>
              <a:rPr lang="en-MY" sz="8000" dirty="0" err="1" smtClean="0">
                <a:solidFill>
                  <a:srgbClr val="C00000"/>
                </a:solidFill>
              </a:rPr>
              <a:t>dalaman</a:t>
            </a:r>
            <a:r>
              <a:rPr lang="en-MY" sz="8000" dirty="0" smtClean="0">
                <a:solidFill>
                  <a:srgbClr val="C00000"/>
                </a:solidFill>
              </a:rPr>
              <a:t> (UPM</a:t>
            </a:r>
            <a:r>
              <a:rPr lang="en-MY" sz="8000" dirty="0">
                <a:solidFill>
                  <a:srgbClr val="C00000"/>
                </a:solidFill>
              </a:rPr>
              <a:t>)</a:t>
            </a:r>
          </a:p>
          <a:p>
            <a:pPr indent="0">
              <a:lnSpc>
                <a:spcPct val="120000"/>
              </a:lnSpc>
              <a:buNone/>
            </a:pPr>
            <a:endParaRPr lang="en-MY" sz="8000" dirty="0" smtClean="0">
              <a:solidFill>
                <a:srgbClr val="C00000"/>
              </a:solidFill>
            </a:endParaRPr>
          </a:p>
          <a:p>
            <a:pPr indent="0">
              <a:lnSpc>
                <a:spcPct val="120000"/>
              </a:lnSpc>
              <a:buNone/>
            </a:pPr>
            <a:r>
              <a:rPr lang="en-MY" sz="8000" dirty="0">
                <a:solidFill>
                  <a:srgbClr val="C00000"/>
                </a:solidFill>
              </a:rPr>
              <a:t>I-IRC/9 (UPM -12</a:t>
            </a:r>
            <a:r>
              <a:rPr lang="en-MY" sz="8000" dirty="0" smtClean="0">
                <a:solidFill>
                  <a:srgbClr val="C00000"/>
                </a:solidFill>
              </a:rPr>
              <a:t>) ~  </a:t>
            </a:r>
            <a:r>
              <a:rPr lang="en-MY" sz="8000" dirty="0" err="1" smtClean="0">
                <a:solidFill>
                  <a:srgbClr val="C00000"/>
                </a:solidFill>
              </a:rPr>
              <a:t>Kod</a:t>
            </a:r>
            <a:r>
              <a:rPr lang="en-MY" sz="8000" dirty="0" smtClean="0">
                <a:solidFill>
                  <a:srgbClr val="C00000"/>
                </a:solidFill>
              </a:rPr>
              <a:t> </a:t>
            </a:r>
            <a:r>
              <a:rPr lang="en-MY" sz="8000" dirty="0" err="1">
                <a:solidFill>
                  <a:srgbClr val="C00000"/>
                </a:solidFill>
              </a:rPr>
              <a:t>rujukan</a:t>
            </a:r>
            <a:r>
              <a:rPr lang="en-MY" sz="8000" dirty="0">
                <a:solidFill>
                  <a:srgbClr val="C00000"/>
                </a:solidFill>
              </a:rPr>
              <a:t> </a:t>
            </a:r>
            <a:r>
              <a:rPr lang="en-MY" sz="8000" dirty="0" err="1">
                <a:solidFill>
                  <a:srgbClr val="C00000"/>
                </a:solidFill>
              </a:rPr>
              <a:t>geran</a:t>
            </a:r>
            <a:r>
              <a:rPr lang="en-MY" sz="8000" dirty="0">
                <a:solidFill>
                  <a:srgbClr val="C00000"/>
                </a:solidFill>
              </a:rPr>
              <a:t> </a:t>
            </a:r>
            <a:r>
              <a:rPr lang="en-MY" sz="8000" dirty="0" smtClean="0">
                <a:solidFill>
                  <a:srgbClr val="C00000"/>
                </a:solidFill>
              </a:rPr>
              <a:t>KTP yang </a:t>
            </a:r>
            <a:r>
              <a:rPr lang="en-MY" sz="8000" dirty="0" err="1" smtClean="0">
                <a:solidFill>
                  <a:srgbClr val="C00000"/>
                </a:solidFill>
              </a:rPr>
              <a:t>sebenar</a:t>
            </a:r>
            <a:r>
              <a:rPr lang="en-MY" sz="8000" dirty="0" smtClean="0">
                <a:solidFill>
                  <a:srgbClr val="C00000"/>
                </a:solidFill>
              </a:rPr>
              <a:t>.</a:t>
            </a:r>
          </a:p>
          <a:p>
            <a:pPr indent="0">
              <a:lnSpc>
                <a:spcPct val="120000"/>
              </a:lnSpc>
              <a:buNone/>
            </a:pPr>
            <a:endParaRPr lang="en-MY" sz="8000" dirty="0" smtClean="0">
              <a:solidFill>
                <a:srgbClr val="C00000"/>
              </a:solidFill>
            </a:endParaRPr>
          </a:p>
          <a:p>
            <a:pPr indent="0">
              <a:lnSpc>
                <a:spcPct val="120000"/>
              </a:lnSpc>
              <a:buNone/>
            </a:pPr>
            <a:r>
              <a:rPr lang="en-MY" sz="8000" dirty="0" err="1" smtClean="0">
                <a:solidFill>
                  <a:srgbClr val="C00000"/>
                </a:solidFill>
              </a:rPr>
              <a:t>Diberikan</a:t>
            </a:r>
            <a:r>
              <a:rPr lang="en-MY" sz="8000" dirty="0" smtClean="0">
                <a:solidFill>
                  <a:srgbClr val="C00000"/>
                </a:solidFill>
              </a:rPr>
              <a:t> </a:t>
            </a:r>
            <a:r>
              <a:rPr lang="en-MY" sz="8000" dirty="0" err="1">
                <a:solidFill>
                  <a:srgbClr val="C00000"/>
                </a:solidFill>
              </a:rPr>
              <a:t>oleh</a:t>
            </a:r>
            <a:r>
              <a:rPr lang="en-MY" sz="8000" dirty="0">
                <a:solidFill>
                  <a:srgbClr val="C00000"/>
                </a:solidFill>
              </a:rPr>
              <a:t> </a:t>
            </a:r>
            <a:r>
              <a:rPr lang="en-MY" sz="8000" dirty="0" err="1" smtClean="0">
                <a:solidFill>
                  <a:srgbClr val="C00000"/>
                </a:solidFill>
              </a:rPr>
              <a:t>Sekretariat</a:t>
            </a:r>
            <a:r>
              <a:rPr lang="en-MY" sz="8000" dirty="0" smtClean="0">
                <a:solidFill>
                  <a:srgbClr val="C00000"/>
                </a:solidFill>
              </a:rPr>
              <a:t>, </a:t>
            </a:r>
            <a:r>
              <a:rPr lang="en-MY" sz="8000" dirty="0" err="1" smtClean="0">
                <a:solidFill>
                  <a:srgbClr val="C00000"/>
                </a:solidFill>
              </a:rPr>
              <a:t>dinyatakan</a:t>
            </a:r>
            <a:r>
              <a:rPr lang="en-MY" sz="8000" dirty="0" smtClean="0">
                <a:solidFill>
                  <a:srgbClr val="C00000"/>
                </a:solidFill>
              </a:rPr>
              <a:t> </a:t>
            </a:r>
            <a:r>
              <a:rPr lang="en-MY" sz="8000" dirty="0" err="1" smtClean="0">
                <a:solidFill>
                  <a:srgbClr val="C00000"/>
                </a:solidFill>
              </a:rPr>
              <a:t>pada</a:t>
            </a:r>
            <a:r>
              <a:rPr lang="en-MY" sz="8000" dirty="0" smtClean="0">
                <a:solidFill>
                  <a:srgbClr val="C00000"/>
                </a:solidFill>
              </a:rPr>
              <a:t> </a:t>
            </a:r>
            <a:r>
              <a:rPr lang="en-MY" sz="8000" dirty="0">
                <a:solidFill>
                  <a:srgbClr val="C00000"/>
                </a:solidFill>
              </a:rPr>
              <a:t>Approval </a:t>
            </a:r>
            <a:r>
              <a:rPr lang="en-MY" sz="8000" dirty="0" smtClean="0">
                <a:solidFill>
                  <a:srgbClr val="C00000"/>
                </a:solidFill>
              </a:rPr>
              <a:t>Form </a:t>
            </a:r>
            <a:r>
              <a:rPr lang="en-MY" sz="8000" dirty="0">
                <a:solidFill>
                  <a:srgbClr val="C00000"/>
                </a:solidFill>
              </a:rPr>
              <a:t>(E </a:t>
            </a:r>
            <a:r>
              <a:rPr lang="en-MY" sz="8000" dirty="0" smtClean="0">
                <a:solidFill>
                  <a:srgbClr val="C00000"/>
                </a:solidFill>
              </a:rPr>
              <a:t>1). </a:t>
            </a:r>
          </a:p>
          <a:p>
            <a:pPr indent="0">
              <a:buNone/>
            </a:pPr>
            <a:r>
              <a:rPr lang="en-MY" sz="8000" dirty="0"/>
              <a:t>	</a:t>
            </a:r>
            <a:endParaRPr lang="en-MY" sz="4500" dirty="0" smtClean="0"/>
          </a:p>
          <a:p>
            <a:pPr marL="0" indent="0" algn="ctr">
              <a:buNone/>
            </a:pPr>
            <a:endParaRPr lang="en-MY" dirty="0"/>
          </a:p>
          <a:p>
            <a:pPr marL="0" indent="0" algn="ctr">
              <a:buNone/>
            </a:pPr>
            <a:endParaRPr lang="en-MY" dirty="0" smtClean="0"/>
          </a:p>
          <a:p>
            <a:pPr marL="0" indent="0" algn="ctr">
              <a:buNone/>
            </a:pPr>
            <a:endParaRPr lang="en-MY" dirty="0"/>
          </a:p>
          <a:p>
            <a:pPr marL="0" indent="0" algn="ctr">
              <a:buNone/>
            </a:pPr>
            <a:endParaRPr lang="en-MY" dirty="0" smtClean="0"/>
          </a:p>
          <a:p>
            <a:pPr marL="0" indent="0" algn="ctr">
              <a:buNone/>
            </a:pPr>
            <a:r>
              <a:rPr lang="en-MY" dirty="0" smtClean="0"/>
              <a:t> </a:t>
            </a:r>
          </a:p>
          <a:p>
            <a:pPr marL="0" indent="0" algn="ctr">
              <a:buNone/>
            </a:pPr>
            <a:endParaRPr lang="en-M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4166"/>
            <a:ext cx="1080121" cy="101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6" y="54808"/>
            <a:ext cx="1843218" cy="70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1412776"/>
            <a:ext cx="7402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000" b="1" dirty="0" smtClean="0">
                <a:solidFill>
                  <a:srgbClr val="C00000"/>
                </a:solidFill>
              </a:rPr>
              <a:t>2. </a:t>
            </a:r>
            <a:r>
              <a:rPr lang="en-MY" sz="2000" b="1" dirty="0" err="1" smtClean="0">
                <a:solidFill>
                  <a:srgbClr val="C00000"/>
                </a:solidFill>
              </a:rPr>
              <a:t>Keliru</a:t>
            </a:r>
            <a:r>
              <a:rPr lang="en-MY" sz="2000" b="1" dirty="0" smtClean="0">
                <a:solidFill>
                  <a:srgbClr val="C00000"/>
                </a:solidFill>
              </a:rPr>
              <a:t> </a:t>
            </a:r>
            <a:r>
              <a:rPr lang="en-MY" sz="2000" b="1" dirty="0" err="1" smtClean="0">
                <a:solidFill>
                  <a:srgbClr val="C00000"/>
                </a:solidFill>
              </a:rPr>
              <a:t>Tentang</a:t>
            </a:r>
            <a:r>
              <a:rPr lang="en-MY" sz="2000" b="1" dirty="0" smtClean="0">
                <a:solidFill>
                  <a:srgbClr val="C00000"/>
                </a:solidFill>
              </a:rPr>
              <a:t> </a:t>
            </a:r>
            <a:r>
              <a:rPr lang="en-MY" sz="2000" b="1" dirty="0" err="1" smtClean="0">
                <a:solidFill>
                  <a:srgbClr val="C00000"/>
                </a:solidFill>
              </a:rPr>
              <a:t>Kod</a:t>
            </a:r>
            <a:r>
              <a:rPr lang="en-MY" sz="2000" b="1" dirty="0" smtClean="0">
                <a:solidFill>
                  <a:srgbClr val="C00000"/>
                </a:solidFill>
              </a:rPr>
              <a:t> </a:t>
            </a:r>
            <a:r>
              <a:rPr lang="en-MY" sz="2000" b="1" dirty="0" err="1" smtClean="0">
                <a:solidFill>
                  <a:srgbClr val="C00000"/>
                </a:solidFill>
              </a:rPr>
              <a:t>Rujukan</a:t>
            </a:r>
            <a:r>
              <a:rPr lang="en-MY" sz="2000" b="1" dirty="0" smtClean="0">
                <a:solidFill>
                  <a:srgbClr val="C00000"/>
                </a:solidFill>
              </a:rPr>
              <a:t> </a:t>
            </a:r>
            <a:r>
              <a:rPr lang="en-MY" sz="2000" b="1" dirty="0" err="1" smtClean="0">
                <a:solidFill>
                  <a:srgbClr val="C00000"/>
                </a:solidFill>
              </a:rPr>
              <a:t>Geran</a:t>
            </a:r>
            <a:endParaRPr lang="en-MY" sz="2000" b="1" dirty="0">
              <a:solidFill>
                <a:srgbClr val="C00000"/>
              </a:solidFill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77" y="2060847"/>
            <a:ext cx="4176464" cy="42908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56220" y="1628220"/>
            <a:ext cx="3088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dirty="0" err="1">
                <a:solidFill>
                  <a:srgbClr val="C00000"/>
                </a:solidFill>
              </a:rPr>
              <a:t>Lokasi</a:t>
            </a:r>
            <a:r>
              <a:rPr lang="en-MY" dirty="0">
                <a:solidFill>
                  <a:srgbClr val="C00000"/>
                </a:solidFill>
              </a:rPr>
              <a:t> </a:t>
            </a:r>
            <a:r>
              <a:rPr lang="en-MY" dirty="0" err="1">
                <a:solidFill>
                  <a:srgbClr val="C00000"/>
                </a:solidFill>
              </a:rPr>
              <a:t>Kod</a:t>
            </a:r>
            <a:r>
              <a:rPr lang="en-MY" dirty="0">
                <a:solidFill>
                  <a:srgbClr val="C00000"/>
                </a:solidFill>
              </a:rPr>
              <a:t> </a:t>
            </a:r>
            <a:r>
              <a:rPr lang="en-MY" dirty="0" err="1">
                <a:solidFill>
                  <a:srgbClr val="C00000"/>
                </a:solidFill>
              </a:rPr>
              <a:t>Rujukan</a:t>
            </a:r>
            <a:r>
              <a:rPr lang="en-MY" dirty="0">
                <a:solidFill>
                  <a:srgbClr val="C00000"/>
                </a:solidFill>
              </a:rPr>
              <a:t> </a:t>
            </a:r>
            <a:r>
              <a:rPr lang="en-MY" dirty="0" err="1">
                <a:solidFill>
                  <a:srgbClr val="C00000"/>
                </a:solidFill>
              </a:rPr>
              <a:t>Geran</a:t>
            </a:r>
            <a:endParaRPr lang="en-MY" dirty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74" y="6381328"/>
            <a:ext cx="896814" cy="36004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81328"/>
            <a:ext cx="89681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56">
        <p:randomBar dir="vert"/>
      </p:transition>
    </mc:Choice>
    <mc:Fallback xmlns="">
      <p:transition spd="slow" advTm="11056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Red_wallpaper 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35" y="56803"/>
            <a:ext cx="5825125" cy="77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4166"/>
            <a:ext cx="1080121" cy="101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6" y="54808"/>
            <a:ext cx="1843218" cy="70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29762" y="6381328"/>
            <a:ext cx="3581400" cy="365760"/>
          </a:xfrm>
        </p:spPr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Kesilapan Lazim Pada Laporan Kemajuan Berkala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27584" y="1895602"/>
            <a:ext cx="7344816" cy="3410883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buNone/>
            </a:pPr>
            <a:endParaRPr lang="en-MY" sz="2400" dirty="0" smtClean="0">
              <a:solidFill>
                <a:srgbClr val="C00000"/>
              </a:solidFill>
            </a:endParaRPr>
          </a:p>
          <a:p>
            <a:pPr indent="0">
              <a:lnSpc>
                <a:spcPct val="100000"/>
              </a:lnSpc>
              <a:buNone/>
            </a:pPr>
            <a:endParaRPr lang="en-MY" sz="2400" dirty="0">
              <a:solidFill>
                <a:srgbClr val="C00000"/>
              </a:solidFill>
            </a:endParaRPr>
          </a:p>
        </p:txBody>
      </p:sp>
      <p:pic>
        <p:nvPicPr>
          <p:cNvPr id="3078" name="Picture 6" descr="G:\HP\HP00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495857"/>
            <a:ext cx="4392488" cy="474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otched Right Arrow 2"/>
          <p:cNvSpPr/>
          <p:nvPr/>
        </p:nvSpPr>
        <p:spPr>
          <a:xfrm>
            <a:off x="4655016" y="3717032"/>
            <a:ext cx="489561" cy="238171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941194"/>
              </p:ext>
            </p:extLst>
          </p:nvPr>
        </p:nvGraphicFramePr>
        <p:xfrm>
          <a:off x="899592" y="3645024"/>
          <a:ext cx="3672408" cy="420624"/>
        </p:xfrm>
        <a:graphic>
          <a:graphicData uri="http://schemas.openxmlformats.org/drawingml/2006/table">
            <a:tbl>
              <a:tblPr firstRow="1" firstCol="1" bandRow="1"/>
              <a:tblGrid>
                <a:gridCol w="2157840"/>
                <a:gridCol w="151456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200" b="1" dirty="0" err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Tempoh</a:t>
                      </a:r>
                      <a:r>
                        <a:rPr lang="en-MY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200" b="1" dirty="0" err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Projek</a:t>
                      </a:r>
                      <a:endParaRPr lang="en-MY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2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 tahun  (2014 -2016)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200" b="1" dirty="0" err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Tarikh</a:t>
                      </a:r>
                      <a:r>
                        <a:rPr lang="en-MY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200" b="1" dirty="0" err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Mula</a:t>
                      </a:r>
                      <a:r>
                        <a:rPr lang="en-MY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200" b="1" dirty="0" err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Pembiayaan</a:t>
                      </a:r>
                      <a:r>
                        <a:rPr lang="en-MY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200" b="1" dirty="0" err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Projek</a:t>
                      </a:r>
                      <a:endParaRPr lang="en-MY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April 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79512" y="1297356"/>
            <a:ext cx="4464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dirty="0" smtClean="0">
                <a:solidFill>
                  <a:srgbClr val="C00000"/>
                </a:solidFill>
              </a:rPr>
              <a:t>3. </a:t>
            </a:r>
            <a:r>
              <a:rPr lang="en-MY" sz="2400" dirty="0" err="1" smtClean="0">
                <a:solidFill>
                  <a:srgbClr val="C00000"/>
                </a:solidFill>
              </a:rPr>
              <a:t>Tempoh</a:t>
            </a:r>
            <a:r>
              <a:rPr lang="en-MY" sz="2400" dirty="0" smtClean="0">
                <a:solidFill>
                  <a:srgbClr val="C00000"/>
                </a:solidFill>
              </a:rPr>
              <a:t> </a:t>
            </a:r>
            <a:r>
              <a:rPr lang="en-MY" sz="2400" dirty="0" err="1" smtClean="0">
                <a:solidFill>
                  <a:srgbClr val="C00000"/>
                </a:solidFill>
              </a:rPr>
              <a:t>Projek</a:t>
            </a:r>
            <a:r>
              <a:rPr lang="en-MY" sz="2400" dirty="0" smtClean="0">
                <a:solidFill>
                  <a:srgbClr val="C00000"/>
                </a:solidFill>
              </a:rPr>
              <a:t> </a:t>
            </a:r>
            <a:endParaRPr lang="en-MY" sz="2400" dirty="0">
              <a:solidFill>
                <a:srgbClr val="C00000"/>
              </a:solidFill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251520" y="1844824"/>
            <a:ext cx="4392489" cy="1410543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Font typeface="Wingdings 2"/>
              <a:buNone/>
            </a:pPr>
            <a:r>
              <a:rPr lang="en-MY" sz="1600" dirty="0" smtClean="0">
                <a:solidFill>
                  <a:srgbClr val="C00000"/>
                </a:solidFill>
              </a:rPr>
              <a:t>A) </a:t>
            </a:r>
            <a:r>
              <a:rPr lang="en-MY" sz="1600" dirty="0" err="1" smtClean="0">
                <a:solidFill>
                  <a:srgbClr val="C00000"/>
                </a:solidFill>
              </a:rPr>
              <a:t>Tempoh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projek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adalah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berdasarkan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lampiran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surat</a:t>
            </a:r>
            <a:r>
              <a:rPr lang="en-MY" sz="1600" dirty="0" smtClean="0">
                <a:solidFill>
                  <a:srgbClr val="C00000"/>
                </a:solidFill>
              </a:rPr>
              <a:t>  </a:t>
            </a:r>
            <a:r>
              <a:rPr lang="en-MY" sz="1600" b="1" u="sng" dirty="0" err="1" smtClean="0">
                <a:solidFill>
                  <a:srgbClr val="C00000"/>
                </a:solidFill>
              </a:rPr>
              <a:t>Pelaksanaan</a:t>
            </a:r>
            <a:r>
              <a:rPr lang="en-MY" sz="1600" b="1" u="sng" dirty="0" smtClean="0">
                <a:solidFill>
                  <a:srgbClr val="C00000"/>
                </a:solidFill>
              </a:rPr>
              <a:t> </a:t>
            </a:r>
            <a:r>
              <a:rPr lang="en-MY" sz="1600" b="1" u="sng" dirty="0" err="1" smtClean="0">
                <a:solidFill>
                  <a:srgbClr val="C00000"/>
                </a:solidFill>
              </a:rPr>
              <a:t>Projek</a:t>
            </a:r>
            <a:r>
              <a:rPr lang="en-MY" sz="1600" b="1" u="sng" dirty="0" smtClean="0">
                <a:solidFill>
                  <a:srgbClr val="C00000"/>
                </a:solidFill>
              </a:rPr>
              <a:t> KTP </a:t>
            </a:r>
            <a:r>
              <a:rPr lang="en-MY" sz="1600" dirty="0" smtClean="0">
                <a:solidFill>
                  <a:srgbClr val="C00000"/>
                </a:solidFill>
              </a:rPr>
              <a:t>yang </a:t>
            </a:r>
            <a:r>
              <a:rPr lang="en-MY" sz="1600" dirty="0" err="1" smtClean="0">
                <a:solidFill>
                  <a:srgbClr val="C00000"/>
                </a:solidFill>
              </a:rPr>
              <a:t>dikeluarkan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oleh</a:t>
            </a:r>
            <a:r>
              <a:rPr lang="en-MY" sz="1600" dirty="0" smtClean="0">
                <a:solidFill>
                  <a:srgbClr val="C00000"/>
                </a:solidFill>
              </a:rPr>
              <a:t>  TNC JINM, UPM. </a:t>
            </a:r>
            <a:endParaRPr lang="en-MY" sz="1600" dirty="0">
              <a:solidFill>
                <a:srgbClr val="C00000"/>
              </a:solidFill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215515" y="4221088"/>
            <a:ext cx="4392489" cy="22322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Font typeface="Wingdings 2"/>
              <a:buNone/>
            </a:pPr>
            <a:r>
              <a:rPr lang="en-MY" sz="1600" dirty="0" smtClean="0">
                <a:solidFill>
                  <a:srgbClr val="C00000"/>
                </a:solidFill>
              </a:rPr>
              <a:t>B) </a:t>
            </a:r>
            <a:r>
              <a:rPr lang="en-MY" sz="1600" dirty="0" err="1" smtClean="0">
                <a:solidFill>
                  <a:srgbClr val="C00000"/>
                </a:solidFill>
              </a:rPr>
              <a:t>Permohonan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Tempoh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Lanjutan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hendaklah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dikemukakan</a:t>
            </a:r>
            <a:r>
              <a:rPr lang="en-MY" sz="1600" dirty="0" smtClean="0">
                <a:solidFill>
                  <a:srgbClr val="C00000"/>
                </a:solidFill>
              </a:rPr>
              <a:t> 6 </a:t>
            </a:r>
            <a:r>
              <a:rPr lang="en-MY" sz="1600" dirty="0" err="1" smtClean="0">
                <a:solidFill>
                  <a:srgbClr val="C00000"/>
                </a:solidFill>
              </a:rPr>
              <a:t>bulan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sebelum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tempoh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projek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berakhir</a:t>
            </a:r>
            <a:r>
              <a:rPr lang="en-MY" sz="1600" dirty="0" smtClean="0">
                <a:solidFill>
                  <a:srgbClr val="C00000"/>
                </a:solidFill>
              </a:rPr>
              <a:t>. </a:t>
            </a:r>
            <a:r>
              <a:rPr lang="en-MY" sz="1600" dirty="0" err="1" smtClean="0">
                <a:solidFill>
                  <a:srgbClr val="C00000"/>
                </a:solidFill>
              </a:rPr>
              <a:t>Surat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permohonan</a:t>
            </a:r>
            <a:r>
              <a:rPr lang="en-MY" sz="1600" dirty="0" smtClean="0">
                <a:solidFill>
                  <a:srgbClr val="C00000"/>
                </a:solidFill>
              </a:rPr>
              <a:t> di </a:t>
            </a:r>
            <a:r>
              <a:rPr lang="en-MY" sz="1600" dirty="0" err="1" smtClean="0">
                <a:solidFill>
                  <a:srgbClr val="C00000"/>
                </a:solidFill>
              </a:rPr>
              <a:t>alamatkan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kepada</a:t>
            </a:r>
            <a:r>
              <a:rPr lang="en-MY" sz="1600" dirty="0" smtClean="0">
                <a:solidFill>
                  <a:srgbClr val="C00000"/>
                </a:solidFill>
              </a:rPr>
              <a:t>:-</a:t>
            </a:r>
          </a:p>
          <a:p>
            <a:pPr marL="560070" indent="-285750" algn="just">
              <a:buFont typeface="Arial" panose="020B0604020202020204" pitchFamily="34" charset="0"/>
              <a:buChar char="•"/>
            </a:pPr>
            <a:r>
              <a:rPr lang="en-MY" sz="1600" dirty="0" err="1" smtClean="0">
                <a:solidFill>
                  <a:srgbClr val="C00000"/>
                </a:solidFill>
              </a:rPr>
              <a:t>Setiausaha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Sekretariat</a:t>
            </a:r>
            <a:r>
              <a:rPr lang="en-MY" sz="1600" dirty="0" smtClean="0">
                <a:solidFill>
                  <a:srgbClr val="C00000"/>
                </a:solidFill>
              </a:rPr>
              <a:t> KPT</a:t>
            </a:r>
          </a:p>
          <a:p>
            <a:pPr marL="560070" indent="-285750" algn="just">
              <a:buFont typeface="Arial" panose="020B0604020202020204" pitchFamily="34" charset="0"/>
              <a:buChar char="•"/>
            </a:pPr>
            <a:r>
              <a:rPr lang="en-MY" sz="1600" dirty="0" err="1" smtClean="0">
                <a:solidFill>
                  <a:srgbClr val="C00000"/>
                </a:solidFill>
              </a:rPr>
              <a:t>Melalui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Pengarah</a:t>
            </a:r>
            <a:r>
              <a:rPr lang="en-MY" sz="1600" dirty="0" smtClean="0">
                <a:solidFill>
                  <a:srgbClr val="C00000"/>
                </a:solidFill>
              </a:rPr>
              <a:t> UCTC</a:t>
            </a:r>
          </a:p>
          <a:p>
            <a:pPr marL="560070" indent="-285750" algn="just">
              <a:buFont typeface="Arial" panose="020B0604020202020204" pitchFamily="34" charset="0"/>
              <a:buChar char="•"/>
            </a:pPr>
            <a:r>
              <a:rPr lang="en-MY" sz="1600" dirty="0" err="1" smtClean="0">
                <a:solidFill>
                  <a:srgbClr val="C00000"/>
                </a:solidFill>
              </a:rPr>
              <a:t>Disertakan</a:t>
            </a:r>
            <a:r>
              <a:rPr lang="en-MY" sz="1600" dirty="0" smtClean="0">
                <a:solidFill>
                  <a:srgbClr val="C00000"/>
                </a:solidFill>
              </a:rPr>
              <a:t> Milestone &amp; Gantt Chart </a:t>
            </a:r>
            <a:r>
              <a:rPr lang="en-MY" sz="1600" dirty="0" err="1" smtClean="0">
                <a:solidFill>
                  <a:srgbClr val="C00000"/>
                </a:solidFill>
              </a:rPr>
              <a:t>baharu</a:t>
            </a:r>
            <a:endParaRPr lang="en-MY" sz="1600" dirty="0" smtClean="0">
              <a:solidFill>
                <a:srgbClr val="C00000"/>
              </a:solidFill>
            </a:endParaRPr>
          </a:p>
          <a:p>
            <a:pPr marL="560070" indent="-285750" algn="just">
              <a:buFont typeface="Arial" panose="020B0604020202020204" pitchFamily="34" charset="0"/>
              <a:buChar char="•"/>
            </a:pPr>
            <a:endParaRPr lang="en-MY" sz="1600" dirty="0" smtClean="0">
              <a:solidFill>
                <a:srgbClr val="C00000"/>
              </a:solidFill>
            </a:endParaRPr>
          </a:p>
          <a:p>
            <a:pPr indent="0" algn="just">
              <a:buFont typeface="Wingdings 2"/>
              <a:buNone/>
            </a:pPr>
            <a:endParaRPr lang="en-MY" sz="1800" dirty="0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74" y="6381328"/>
            <a:ext cx="896814" cy="36004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3" y="6353708"/>
            <a:ext cx="89681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01717"/>
      </p:ext>
    </p:extLst>
  </p:cSld>
  <p:clrMapOvr>
    <a:masterClrMapping/>
  </p:clrMapOvr>
  <p:transition spd="slow" advTm="16684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Red_wallpaper 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35" y="56803"/>
            <a:ext cx="5825125" cy="77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4166"/>
            <a:ext cx="1080121" cy="101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6" y="54808"/>
            <a:ext cx="1843218" cy="70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75656" y="1393612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800" dirty="0" smtClean="0">
                <a:solidFill>
                  <a:srgbClr val="C00000"/>
                </a:solidFill>
              </a:rPr>
              <a:t>4. </a:t>
            </a:r>
            <a:r>
              <a:rPr lang="en-MY" sz="2800" dirty="0" err="1" smtClean="0">
                <a:solidFill>
                  <a:srgbClr val="C00000"/>
                </a:solidFill>
              </a:rPr>
              <a:t>Maklumat</a:t>
            </a:r>
            <a:r>
              <a:rPr lang="en-MY" sz="2800" dirty="0" smtClean="0">
                <a:solidFill>
                  <a:srgbClr val="C00000"/>
                </a:solidFill>
              </a:rPr>
              <a:t> </a:t>
            </a:r>
            <a:r>
              <a:rPr lang="en-MY" sz="2800" dirty="0" err="1" smtClean="0">
                <a:solidFill>
                  <a:srgbClr val="C00000"/>
                </a:solidFill>
              </a:rPr>
              <a:t>Kewangan</a:t>
            </a:r>
            <a:r>
              <a:rPr lang="en-MY" sz="2800" dirty="0" smtClean="0">
                <a:solidFill>
                  <a:srgbClr val="C00000"/>
                </a:solidFill>
              </a:rPr>
              <a:t> </a:t>
            </a:r>
            <a:endParaRPr lang="en-MY" sz="2800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4480520" cy="365125"/>
          </a:xfrm>
        </p:spPr>
        <p:txBody>
          <a:bodyPr>
            <a:normAutofit/>
          </a:bodyPr>
          <a:lstStyle/>
          <a:p>
            <a:r>
              <a:rPr lang="fi-FI" dirty="0" smtClean="0">
                <a:solidFill>
                  <a:schemeClr val="tx1"/>
                </a:solidFill>
              </a:rPr>
              <a:t>Kesilapan Lazim Pada Laporan Kemajuan Berkala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67544" y="2066505"/>
            <a:ext cx="8208912" cy="4110056"/>
          </a:xfrm>
        </p:spPr>
        <p:txBody>
          <a:bodyPr>
            <a:normAutofit fontScale="55000" lnSpcReduction="20000"/>
          </a:bodyPr>
          <a:lstStyle/>
          <a:p>
            <a:pPr marL="342900" indent="-342900" algn="just">
              <a:lnSpc>
                <a:spcPct val="100000"/>
              </a:lnSpc>
            </a:pPr>
            <a:r>
              <a:rPr lang="en-MY" sz="2900" dirty="0" err="1" smtClean="0">
                <a:solidFill>
                  <a:srgbClr val="C00000"/>
                </a:solidFill>
              </a:rPr>
              <a:t>Tidak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disertakan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dengan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sebarang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dokumen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sokongan</a:t>
            </a:r>
            <a:r>
              <a:rPr lang="en-MY" sz="2900" dirty="0" smtClean="0">
                <a:solidFill>
                  <a:srgbClr val="C00000"/>
                </a:solidFill>
              </a:rPr>
              <a:t>, </a:t>
            </a:r>
            <a:r>
              <a:rPr lang="en-MY" sz="2900" dirty="0" err="1" smtClean="0">
                <a:solidFill>
                  <a:srgbClr val="C00000"/>
                </a:solidFill>
              </a:rPr>
              <a:t>spt</a:t>
            </a:r>
            <a:r>
              <a:rPr lang="en-MY" sz="2900" dirty="0" smtClean="0">
                <a:solidFill>
                  <a:srgbClr val="C00000"/>
                </a:solidFill>
              </a:rPr>
              <a:t>:- Budget Control Report </a:t>
            </a:r>
            <a:r>
              <a:rPr lang="en-MY" sz="2900" dirty="0" err="1" smtClean="0">
                <a:solidFill>
                  <a:srgbClr val="C00000"/>
                </a:solidFill>
              </a:rPr>
              <a:t>atau</a:t>
            </a:r>
            <a:r>
              <a:rPr lang="en-MY" sz="2900" dirty="0" smtClean="0">
                <a:solidFill>
                  <a:srgbClr val="C00000"/>
                </a:solidFill>
              </a:rPr>
              <a:t> Budget Transaction Detail. (</a:t>
            </a:r>
            <a:r>
              <a:rPr lang="en-MY" sz="2900" dirty="0" err="1" smtClean="0">
                <a:solidFill>
                  <a:srgbClr val="C00000"/>
                </a:solidFill>
              </a:rPr>
              <a:t>Laporan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Kewangan</a:t>
            </a:r>
            <a:r>
              <a:rPr lang="en-MY" sz="2900" dirty="0" smtClean="0">
                <a:solidFill>
                  <a:srgbClr val="C00000"/>
                </a:solidFill>
              </a:rPr>
              <a:t> PERLU DIPEROLEHI </a:t>
            </a:r>
            <a:r>
              <a:rPr lang="en-MY" sz="2900" dirty="0" err="1" smtClean="0">
                <a:solidFill>
                  <a:srgbClr val="C00000"/>
                </a:solidFill>
              </a:rPr>
              <a:t>dari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Bendahari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Zon</a:t>
            </a:r>
            <a:r>
              <a:rPr lang="en-MY" sz="2900" dirty="0" smtClean="0">
                <a:solidFill>
                  <a:srgbClr val="C00000"/>
                </a:solidFill>
              </a:rPr>
              <a:t> di </a:t>
            </a:r>
            <a:r>
              <a:rPr lang="en-MY" sz="2900" dirty="0" err="1" smtClean="0">
                <a:solidFill>
                  <a:srgbClr val="C00000"/>
                </a:solidFill>
              </a:rPr>
              <a:t>mana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Akaun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Amanah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dibuka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atau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dari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Pegawai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Kewangan</a:t>
            </a:r>
            <a:r>
              <a:rPr lang="en-MY" sz="2900" dirty="0" smtClean="0">
                <a:solidFill>
                  <a:srgbClr val="C00000"/>
                </a:solidFill>
              </a:rPr>
              <a:t> PTJ)</a:t>
            </a:r>
          </a:p>
          <a:p>
            <a:pPr marL="342900" indent="-342900" algn="just">
              <a:lnSpc>
                <a:spcPct val="100000"/>
              </a:lnSpc>
            </a:pPr>
            <a:endParaRPr lang="en-MY" sz="2900" dirty="0" smtClean="0">
              <a:solidFill>
                <a:srgbClr val="C00000"/>
              </a:solidFill>
            </a:endParaRPr>
          </a:p>
          <a:p>
            <a:pPr marL="342900" indent="-342900">
              <a:lnSpc>
                <a:spcPct val="100000"/>
              </a:lnSpc>
            </a:pPr>
            <a:r>
              <a:rPr lang="en-MY" sz="2900" dirty="0" err="1" smtClean="0">
                <a:solidFill>
                  <a:srgbClr val="C00000"/>
                </a:solidFill>
              </a:rPr>
              <a:t>Maklumat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vot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geran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tidak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sama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seperti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peruntukan</a:t>
            </a:r>
            <a:r>
              <a:rPr lang="en-MY" sz="2900" dirty="0" smtClean="0">
                <a:solidFill>
                  <a:srgbClr val="C00000"/>
                </a:solidFill>
              </a:rPr>
              <a:t> yang </a:t>
            </a:r>
            <a:r>
              <a:rPr lang="en-MY" sz="2900" dirty="0" err="1" smtClean="0">
                <a:solidFill>
                  <a:srgbClr val="C00000"/>
                </a:solidFill>
              </a:rPr>
              <a:t>diluluskan</a:t>
            </a:r>
            <a:r>
              <a:rPr lang="en-MY" sz="2900" dirty="0" smtClean="0">
                <a:solidFill>
                  <a:srgbClr val="C00000"/>
                </a:solidFill>
              </a:rPr>
              <a:t>.</a:t>
            </a:r>
          </a:p>
          <a:p>
            <a:pPr marL="342900" indent="-342900">
              <a:lnSpc>
                <a:spcPct val="100000"/>
              </a:lnSpc>
            </a:pPr>
            <a:endParaRPr lang="en-MY" sz="2900" dirty="0" smtClean="0">
              <a:solidFill>
                <a:srgbClr val="C00000"/>
              </a:solidFill>
            </a:endParaRPr>
          </a:p>
          <a:p>
            <a:pPr marL="342900" indent="-342900" algn="just">
              <a:lnSpc>
                <a:spcPct val="100000"/>
              </a:lnSpc>
            </a:pPr>
            <a:r>
              <a:rPr lang="en-MY" sz="2900" dirty="0" err="1" smtClean="0">
                <a:solidFill>
                  <a:srgbClr val="C00000"/>
                </a:solidFill>
              </a:rPr>
              <a:t>Jumlah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geran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>
                <a:solidFill>
                  <a:srgbClr val="C00000"/>
                </a:solidFill>
              </a:rPr>
              <a:t>yang </a:t>
            </a:r>
            <a:r>
              <a:rPr lang="en-MY" sz="2900" dirty="0" err="1">
                <a:solidFill>
                  <a:srgbClr val="C00000"/>
                </a:solidFill>
              </a:rPr>
              <a:t>perlu</a:t>
            </a:r>
            <a:r>
              <a:rPr lang="en-MY" sz="2900" dirty="0">
                <a:solidFill>
                  <a:srgbClr val="C00000"/>
                </a:solidFill>
              </a:rPr>
              <a:t> </a:t>
            </a:r>
            <a:r>
              <a:rPr lang="en-MY" sz="2900" dirty="0" err="1">
                <a:solidFill>
                  <a:srgbClr val="C00000"/>
                </a:solidFill>
              </a:rPr>
              <a:t>dilaporkan</a:t>
            </a:r>
            <a:r>
              <a:rPr lang="en-MY" sz="2900" dirty="0">
                <a:solidFill>
                  <a:srgbClr val="C00000"/>
                </a:solidFill>
              </a:rPr>
              <a:t> </a:t>
            </a:r>
            <a:r>
              <a:rPr lang="en-MY" sz="2900" dirty="0" err="1">
                <a:solidFill>
                  <a:srgbClr val="C00000"/>
                </a:solidFill>
              </a:rPr>
              <a:t>ialah</a:t>
            </a:r>
            <a:r>
              <a:rPr lang="en-MY" sz="2900" dirty="0">
                <a:solidFill>
                  <a:srgbClr val="C00000"/>
                </a:solidFill>
              </a:rPr>
              <a:t> </a:t>
            </a:r>
            <a:r>
              <a:rPr lang="en-MY" sz="2900" dirty="0" err="1">
                <a:solidFill>
                  <a:srgbClr val="C00000"/>
                </a:solidFill>
              </a:rPr>
              <a:t>jumlah</a:t>
            </a:r>
            <a:r>
              <a:rPr lang="en-MY" sz="2900" dirty="0">
                <a:solidFill>
                  <a:srgbClr val="C00000"/>
                </a:solidFill>
              </a:rPr>
              <a:t> </a:t>
            </a:r>
            <a:r>
              <a:rPr lang="en-MY" sz="2900" dirty="0" err="1">
                <a:solidFill>
                  <a:srgbClr val="C00000"/>
                </a:solidFill>
              </a:rPr>
              <a:t>asal</a:t>
            </a:r>
            <a:r>
              <a:rPr lang="en-MY" sz="2900" dirty="0">
                <a:solidFill>
                  <a:srgbClr val="C00000"/>
                </a:solidFill>
              </a:rPr>
              <a:t> </a:t>
            </a:r>
            <a:r>
              <a:rPr lang="en-MY" sz="2900" dirty="0" err="1">
                <a:solidFill>
                  <a:srgbClr val="C00000"/>
                </a:solidFill>
              </a:rPr>
              <a:t>sebelum</a:t>
            </a:r>
            <a:r>
              <a:rPr lang="en-MY" sz="2900" dirty="0">
                <a:solidFill>
                  <a:srgbClr val="C00000"/>
                </a:solidFill>
              </a:rPr>
              <a:t> </a:t>
            </a:r>
            <a:r>
              <a:rPr lang="en-MY" sz="2900" dirty="0" err="1">
                <a:solidFill>
                  <a:srgbClr val="C00000"/>
                </a:solidFill>
              </a:rPr>
              <a:t>potongan</a:t>
            </a:r>
            <a:r>
              <a:rPr lang="en-MY" sz="2900" dirty="0">
                <a:solidFill>
                  <a:srgbClr val="C00000"/>
                </a:solidFill>
              </a:rPr>
              <a:t> 2.5% </a:t>
            </a:r>
            <a:r>
              <a:rPr lang="en-MY" sz="2900" dirty="0" err="1">
                <a:solidFill>
                  <a:srgbClr val="C00000"/>
                </a:solidFill>
              </a:rPr>
              <a:t>kos</a:t>
            </a:r>
            <a:r>
              <a:rPr lang="en-MY" sz="2900" dirty="0">
                <a:solidFill>
                  <a:srgbClr val="C00000"/>
                </a:solidFill>
              </a:rPr>
              <a:t> </a:t>
            </a:r>
            <a:r>
              <a:rPr lang="en-MY" sz="2900" dirty="0" err="1">
                <a:solidFill>
                  <a:srgbClr val="C00000"/>
                </a:solidFill>
              </a:rPr>
              <a:t>pengurusan</a:t>
            </a:r>
            <a:r>
              <a:rPr lang="en-MY" sz="2900" dirty="0" smtClean="0">
                <a:solidFill>
                  <a:srgbClr val="C00000"/>
                </a:solidFill>
              </a:rPr>
              <a:t>.</a:t>
            </a:r>
          </a:p>
          <a:p>
            <a:pPr marL="342900" indent="-342900" algn="just">
              <a:lnSpc>
                <a:spcPct val="100000"/>
              </a:lnSpc>
            </a:pPr>
            <a:endParaRPr lang="en-MY" sz="2900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00000"/>
              </a:lnSpc>
            </a:pPr>
            <a:r>
              <a:rPr lang="en-MY" sz="2900" dirty="0" err="1" smtClean="0">
                <a:solidFill>
                  <a:srgbClr val="C00000"/>
                </a:solidFill>
              </a:rPr>
              <a:t>Maklumat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vot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bercanggah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dengan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maklumat</a:t>
            </a:r>
            <a:r>
              <a:rPr lang="en-MY" sz="2900" dirty="0" smtClean="0">
                <a:solidFill>
                  <a:srgbClr val="C00000"/>
                </a:solidFill>
              </a:rPr>
              <a:t> Budget Control Report:-</a:t>
            </a:r>
          </a:p>
          <a:p>
            <a:pPr marL="892175" indent="-263525" algn="just">
              <a:lnSpc>
                <a:spcPct val="100000"/>
              </a:lnSpc>
              <a:buFontTx/>
              <a:buChar char="-"/>
            </a:pPr>
            <a:r>
              <a:rPr lang="en-MY" sz="2900" dirty="0" err="1" smtClean="0">
                <a:solidFill>
                  <a:srgbClr val="C00000"/>
                </a:solidFill>
              </a:rPr>
              <a:t>Baki</a:t>
            </a:r>
            <a:r>
              <a:rPr lang="en-MY" sz="2900" dirty="0" smtClean="0">
                <a:solidFill>
                  <a:srgbClr val="C00000"/>
                </a:solidFill>
              </a:rPr>
              <a:t>  </a:t>
            </a:r>
            <a:r>
              <a:rPr lang="en-MY" sz="2900" dirty="0" err="1" smtClean="0">
                <a:solidFill>
                  <a:srgbClr val="C00000"/>
                </a:solidFill>
              </a:rPr>
              <a:t>geran</a:t>
            </a:r>
            <a:r>
              <a:rPr lang="en-MY" sz="2900" dirty="0" smtClean="0">
                <a:solidFill>
                  <a:srgbClr val="C00000"/>
                </a:solidFill>
              </a:rPr>
              <a:t> di LKB &lt; Budget Control Report, </a:t>
            </a:r>
            <a:r>
              <a:rPr lang="en-MY" sz="2900" dirty="0" err="1" smtClean="0">
                <a:solidFill>
                  <a:srgbClr val="C00000"/>
                </a:solidFill>
              </a:rPr>
              <a:t>munasabah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kerana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i="1" dirty="0" smtClean="0">
                <a:solidFill>
                  <a:srgbClr val="C00000"/>
                </a:solidFill>
              </a:rPr>
              <a:t>“lag data entry” </a:t>
            </a:r>
            <a:r>
              <a:rPr lang="en-MY" sz="2900" dirty="0" smtClean="0">
                <a:solidFill>
                  <a:srgbClr val="C00000"/>
                </a:solidFill>
              </a:rPr>
              <a:t>di </a:t>
            </a:r>
            <a:r>
              <a:rPr lang="en-MY" sz="2900" dirty="0" err="1" smtClean="0">
                <a:solidFill>
                  <a:srgbClr val="C00000"/>
                </a:solidFill>
              </a:rPr>
              <a:t>pihak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Bendahari</a:t>
            </a:r>
            <a:r>
              <a:rPr lang="en-MY" sz="2900" dirty="0" smtClean="0">
                <a:solidFill>
                  <a:srgbClr val="C00000"/>
                </a:solidFill>
              </a:rPr>
              <a:t>. </a:t>
            </a:r>
            <a:r>
              <a:rPr lang="en-MY" sz="2900" dirty="0" err="1" smtClean="0">
                <a:solidFill>
                  <a:srgbClr val="C00000"/>
                </a:solidFill>
              </a:rPr>
              <a:t>Tidak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boleh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sebaliknya</a:t>
            </a:r>
            <a:r>
              <a:rPr lang="en-MY" sz="2900" dirty="0" smtClean="0">
                <a:solidFill>
                  <a:srgbClr val="C00000"/>
                </a:solidFill>
              </a:rPr>
              <a:t>.</a:t>
            </a:r>
          </a:p>
          <a:p>
            <a:pPr marL="892175" indent="-263525" algn="just">
              <a:lnSpc>
                <a:spcPct val="100000"/>
              </a:lnSpc>
              <a:buFontTx/>
              <a:buChar char="-"/>
            </a:pPr>
            <a:endParaRPr lang="en-MY" sz="2900" dirty="0" smtClean="0">
              <a:solidFill>
                <a:srgbClr val="C00000"/>
              </a:solidFill>
            </a:endParaRPr>
          </a:p>
          <a:p>
            <a:pPr marL="285750" indent="-285750" algn="just">
              <a:lnSpc>
                <a:spcPct val="100000"/>
              </a:lnSpc>
            </a:pPr>
            <a:r>
              <a:rPr lang="en-MY" sz="2900" dirty="0" smtClean="0">
                <a:solidFill>
                  <a:srgbClr val="C00000"/>
                </a:solidFill>
              </a:rPr>
              <a:t>LKB </a:t>
            </a:r>
            <a:r>
              <a:rPr lang="en-MY" sz="2900" dirty="0" err="1" smtClean="0">
                <a:solidFill>
                  <a:srgbClr val="C00000"/>
                </a:solidFill>
              </a:rPr>
              <a:t>meminta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baki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vot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dan</a:t>
            </a:r>
            <a:r>
              <a:rPr lang="en-MY" sz="2900" dirty="0" smtClean="0">
                <a:solidFill>
                  <a:srgbClr val="C00000"/>
                </a:solidFill>
              </a:rPr>
              <a:t> % </a:t>
            </a:r>
            <a:r>
              <a:rPr lang="en-MY" sz="2900" dirty="0" err="1" smtClean="0">
                <a:solidFill>
                  <a:srgbClr val="C00000"/>
                </a:solidFill>
              </a:rPr>
              <a:t>jumlah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belanja</a:t>
            </a:r>
            <a:r>
              <a:rPr lang="en-MY" sz="2900" dirty="0" smtClean="0">
                <a:solidFill>
                  <a:srgbClr val="C00000"/>
                </a:solidFill>
              </a:rPr>
              <a:t>. </a:t>
            </a:r>
            <a:r>
              <a:rPr lang="en-MY" sz="2900" dirty="0" err="1" smtClean="0">
                <a:solidFill>
                  <a:srgbClr val="C00000"/>
                </a:solidFill>
              </a:rPr>
              <a:t>Ramai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keliru</a:t>
            </a:r>
            <a:r>
              <a:rPr lang="en-MY" sz="2900" dirty="0" smtClean="0">
                <a:solidFill>
                  <a:srgbClr val="C00000"/>
                </a:solidFill>
              </a:rPr>
              <a:t>, </a:t>
            </a:r>
            <a:r>
              <a:rPr lang="en-MY" sz="2900" dirty="0" err="1" smtClean="0">
                <a:solidFill>
                  <a:srgbClr val="C00000"/>
                </a:solidFill>
              </a:rPr>
              <a:t>ada</a:t>
            </a:r>
            <a:r>
              <a:rPr lang="en-MY" sz="2900" dirty="0" smtClean="0">
                <a:solidFill>
                  <a:srgbClr val="C00000"/>
                </a:solidFill>
              </a:rPr>
              <a:t> yang   </a:t>
            </a:r>
            <a:r>
              <a:rPr lang="en-MY" sz="2900" dirty="0" err="1" smtClean="0">
                <a:solidFill>
                  <a:srgbClr val="C00000"/>
                </a:solidFill>
              </a:rPr>
              <a:t>melaporkan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baki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vot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dan</a:t>
            </a:r>
            <a:r>
              <a:rPr lang="en-MY" sz="2900" dirty="0" smtClean="0">
                <a:solidFill>
                  <a:srgbClr val="C00000"/>
                </a:solidFill>
              </a:rPr>
              <a:t> % </a:t>
            </a:r>
            <a:r>
              <a:rPr lang="en-MY" sz="2900" dirty="0" err="1" smtClean="0">
                <a:solidFill>
                  <a:srgbClr val="C00000"/>
                </a:solidFill>
              </a:rPr>
              <a:t>baki</a:t>
            </a:r>
            <a:r>
              <a:rPr lang="en-MY" sz="2900" dirty="0" smtClean="0">
                <a:solidFill>
                  <a:srgbClr val="C00000"/>
                </a:solidFill>
              </a:rPr>
              <a:t>; </a:t>
            </a:r>
            <a:r>
              <a:rPr lang="en-MY" sz="2900" dirty="0" err="1" smtClean="0">
                <a:solidFill>
                  <a:srgbClr val="C00000"/>
                </a:solidFill>
              </a:rPr>
              <a:t>ada</a:t>
            </a:r>
            <a:r>
              <a:rPr lang="en-MY" sz="2900" dirty="0" smtClean="0">
                <a:solidFill>
                  <a:srgbClr val="C00000"/>
                </a:solidFill>
              </a:rPr>
              <a:t> yang </a:t>
            </a:r>
            <a:r>
              <a:rPr lang="en-MY" sz="2900" dirty="0" err="1" smtClean="0">
                <a:solidFill>
                  <a:srgbClr val="C00000"/>
                </a:solidFill>
              </a:rPr>
              <a:t>melaporkan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belanja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vot</a:t>
            </a:r>
            <a:r>
              <a:rPr lang="en-MY" sz="2900" dirty="0" smtClean="0">
                <a:solidFill>
                  <a:srgbClr val="C00000"/>
                </a:solidFill>
              </a:rPr>
              <a:t>  </a:t>
            </a:r>
            <a:r>
              <a:rPr lang="en-MY" sz="2900" dirty="0" err="1" smtClean="0">
                <a:solidFill>
                  <a:srgbClr val="C00000"/>
                </a:solidFill>
              </a:rPr>
              <a:t>dan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belanja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</a:p>
          <a:p>
            <a:pPr marL="285750" indent="-285750" algn="just">
              <a:lnSpc>
                <a:spcPct val="100000"/>
              </a:lnSpc>
            </a:pPr>
            <a:endParaRPr lang="en-MY" sz="2900" dirty="0" smtClean="0">
              <a:solidFill>
                <a:srgbClr val="C00000"/>
              </a:solidFill>
            </a:endParaRPr>
          </a:p>
          <a:p>
            <a:pPr marL="285750" indent="-285750" algn="just">
              <a:lnSpc>
                <a:spcPct val="100000"/>
              </a:lnSpc>
            </a:pPr>
            <a:r>
              <a:rPr lang="en-MY" sz="2900" dirty="0" err="1" smtClean="0">
                <a:solidFill>
                  <a:srgbClr val="C00000"/>
                </a:solidFill>
              </a:rPr>
              <a:t>Kesilapan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>
                <a:solidFill>
                  <a:srgbClr val="C00000"/>
                </a:solidFill>
              </a:rPr>
              <a:t>a</a:t>
            </a:r>
            <a:r>
              <a:rPr lang="en-MY" sz="2900" dirty="0" err="1" smtClean="0">
                <a:solidFill>
                  <a:srgbClr val="C00000"/>
                </a:solidFill>
              </a:rPr>
              <a:t>ritmetik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dalam</a:t>
            </a:r>
            <a:r>
              <a:rPr lang="en-MY" sz="2900" dirty="0" smtClean="0">
                <a:solidFill>
                  <a:srgbClr val="C00000"/>
                </a:solidFill>
              </a:rPr>
              <a:t> </a:t>
            </a:r>
            <a:r>
              <a:rPr lang="en-MY" sz="2900" dirty="0" err="1" smtClean="0">
                <a:solidFill>
                  <a:srgbClr val="C00000"/>
                </a:solidFill>
              </a:rPr>
              <a:t>pengiraan</a:t>
            </a:r>
            <a:endParaRPr lang="en-MY" sz="2900" dirty="0">
              <a:solidFill>
                <a:srgbClr val="C00000"/>
              </a:solidFill>
            </a:endParaRPr>
          </a:p>
          <a:p>
            <a:pPr indent="0" algn="just">
              <a:lnSpc>
                <a:spcPct val="100000"/>
              </a:lnSpc>
              <a:buNone/>
            </a:pPr>
            <a:endParaRPr lang="en-MY" dirty="0" smtClean="0">
              <a:solidFill>
                <a:srgbClr val="C00000"/>
              </a:solidFill>
            </a:endParaRPr>
          </a:p>
          <a:p>
            <a:pPr indent="0" algn="just">
              <a:lnSpc>
                <a:spcPct val="100000"/>
              </a:lnSpc>
              <a:buNone/>
            </a:pPr>
            <a:endParaRPr lang="en-MY" dirty="0">
              <a:solidFill>
                <a:srgbClr val="C00000"/>
              </a:solidFill>
            </a:endParaRPr>
          </a:p>
          <a:p>
            <a:pPr indent="0" algn="just">
              <a:lnSpc>
                <a:spcPct val="100000"/>
              </a:lnSpc>
              <a:buNone/>
            </a:pPr>
            <a:endParaRPr lang="en-MY" dirty="0" smtClean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74" y="6381328"/>
            <a:ext cx="896814" cy="36004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1" y="6349892"/>
            <a:ext cx="89681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6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708">
        <p:split orient="vert"/>
      </p:transition>
    </mc:Choice>
    <mc:Fallback xmlns="">
      <p:transition spd="slow" advTm="1870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Red_wallpaper 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35" y="56803"/>
            <a:ext cx="5825125" cy="77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4166"/>
            <a:ext cx="1080121" cy="101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6" y="54808"/>
            <a:ext cx="1843218" cy="70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1640" y="980728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800" dirty="0" err="1" smtClean="0">
                <a:solidFill>
                  <a:srgbClr val="C00000"/>
                </a:solidFill>
              </a:rPr>
              <a:t>Bukti</a:t>
            </a:r>
            <a:r>
              <a:rPr lang="en-MY" sz="2800" dirty="0" smtClean="0">
                <a:solidFill>
                  <a:srgbClr val="C00000"/>
                </a:solidFill>
              </a:rPr>
              <a:t> </a:t>
            </a:r>
            <a:r>
              <a:rPr lang="en-MY" sz="2800" dirty="0" err="1" smtClean="0">
                <a:solidFill>
                  <a:srgbClr val="C00000"/>
                </a:solidFill>
              </a:rPr>
              <a:t>Maklumat</a:t>
            </a:r>
            <a:r>
              <a:rPr lang="en-MY" sz="2800" dirty="0" smtClean="0">
                <a:solidFill>
                  <a:srgbClr val="C00000"/>
                </a:solidFill>
              </a:rPr>
              <a:t> </a:t>
            </a:r>
            <a:r>
              <a:rPr lang="en-MY" sz="2800" dirty="0" err="1" smtClean="0">
                <a:solidFill>
                  <a:srgbClr val="C00000"/>
                </a:solidFill>
              </a:rPr>
              <a:t>Kewangan</a:t>
            </a:r>
            <a:r>
              <a:rPr lang="en-MY" sz="2800" dirty="0" smtClean="0">
                <a:solidFill>
                  <a:srgbClr val="C00000"/>
                </a:solidFill>
              </a:rPr>
              <a:t> </a:t>
            </a:r>
            <a:endParaRPr lang="en-MY" sz="2800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4480520" cy="365125"/>
          </a:xfrm>
        </p:spPr>
        <p:txBody>
          <a:bodyPr>
            <a:normAutofit/>
          </a:bodyPr>
          <a:lstStyle/>
          <a:p>
            <a:r>
              <a:rPr lang="fi-FI" dirty="0" smtClean="0">
                <a:solidFill>
                  <a:schemeClr val="tx1"/>
                </a:solidFill>
              </a:rPr>
              <a:t>Kesilapan Lazim Pada Laporan Kemajuan Berkala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4487" y="1551192"/>
            <a:ext cx="8910900" cy="869696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</a:pPr>
            <a:r>
              <a:rPr lang="en-MY" sz="1600" dirty="0" err="1" smtClean="0">
                <a:solidFill>
                  <a:srgbClr val="C00000"/>
                </a:solidFill>
              </a:rPr>
              <a:t>Tidak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disertakan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dengan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sebarang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dokumen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sokongan</a:t>
            </a:r>
            <a:r>
              <a:rPr lang="en-MY" sz="1600" dirty="0" smtClean="0">
                <a:solidFill>
                  <a:srgbClr val="C00000"/>
                </a:solidFill>
              </a:rPr>
              <a:t>, </a:t>
            </a:r>
            <a:r>
              <a:rPr lang="en-MY" sz="1600" dirty="0" err="1" smtClean="0">
                <a:solidFill>
                  <a:srgbClr val="C00000"/>
                </a:solidFill>
              </a:rPr>
              <a:t>spt</a:t>
            </a:r>
            <a:r>
              <a:rPr lang="en-MY" sz="1600" dirty="0" smtClean="0">
                <a:solidFill>
                  <a:srgbClr val="C00000"/>
                </a:solidFill>
              </a:rPr>
              <a:t>:- Budget Control Report </a:t>
            </a:r>
            <a:r>
              <a:rPr lang="en-MY" sz="1600" dirty="0" err="1" smtClean="0">
                <a:solidFill>
                  <a:srgbClr val="C00000"/>
                </a:solidFill>
              </a:rPr>
              <a:t>atau</a:t>
            </a:r>
            <a:r>
              <a:rPr lang="en-MY" sz="1600" dirty="0" smtClean="0">
                <a:solidFill>
                  <a:srgbClr val="C00000"/>
                </a:solidFill>
              </a:rPr>
              <a:t> Budget Transaction Detail. (</a:t>
            </a:r>
            <a:r>
              <a:rPr lang="en-MY" sz="1600" dirty="0" err="1" smtClean="0">
                <a:solidFill>
                  <a:srgbClr val="C00000"/>
                </a:solidFill>
              </a:rPr>
              <a:t>Laporan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Kewangan</a:t>
            </a:r>
            <a:r>
              <a:rPr lang="en-MY" sz="1600" dirty="0" smtClean="0">
                <a:solidFill>
                  <a:srgbClr val="C00000"/>
                </a:solidFill>
              </a:rPr>
              <a:t> PERLU DIPEROLEHI </a:t>
            </a:r>
            <a:r>
              <a:rPr lang="en-MY" sz="1600" dirty="0" err="1" smtClean="0">
                <a:solidFill>
                  <a:srgbClr val="C00000"/>
                </a:solidFill>
              </a:rPr>
              <a:t>dari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Bendahari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Zon</a:t>
            </a:r>
            <a:r>
              <a:rPr lang="en-MY" sz="1600" dirty="0" smtClean="0">
                <a:solidFill>
                  <a:srgbClr val="C00000"/>
                </a:solidFill>
              </a:rPr>
              <a:t> di </a:t>
            </a:r>
            <a:r>
              <a:rPr lang="en-MY" sz="1600" dirty="0" err="1" smtClean="0">
                <a:solidFill>
                  <a:srgbClr val="C00000"/>
                </a:solidFill>
              </a:rPr>
              <a:t>mana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Akaun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Amanah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dibuka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atau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dari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Pegawai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Kewangan</a:t>
            </a:r>
            <a:r>
              <a:rPr lang="en-MY" sz="1600" dirty="0" smtClean="0">
                <a:solidFill>
                  <a:srgbClr val="C00000"/>
                </a:solidFill>
              </a:rPr>
              <a:t> PTJ)</a:t>
            </a:r>
          </a:p>
          <a:p>
            <a:pPr indent="0" algn="just">
              <a:lnSpc>
                <a:spcPct val="100000"/>
              </a:lnSpc>
              <a:buNone/>
            </a:pPr>
            <a:endParaRPr lang="en-MY" dirty="0" smtClean="0">
              <a:solidFill>
                <a:srgbClr val="C00000"/>
              </a:solidFill>
            </a:endParaRPr>
          </a:p>
          <a:p>
            <a:pPr indent="0" algn="just">
              <a:lnSpc>
                <a:spcPct val="100000"/>
              </a:lnSpc>
              <a:buNone/>
            </a:pPr>
            <a:endParaRPr lang="en-MY" dirty="0">
              <a:solidFill>
                <a:srgbClr val="C00000"/>
              </a:solidFill>
            </a:endParaRPr>
          </a:p>
          <a:p>
            <a:pPr indent="0" algn="just">
              <a:lnSpc>
                <a:spcPct val="100000"/>
              </a:lnSpc>
              <a:buNone/>
            </a:pPr>
            <a:endParaRPr lang="en-MY" dirty="0" smtClean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f&amp;d\Desktop\KM SCAN\contoh budget control repo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53124" y="1511263"/>
            <a:ext cx="1829267" cy="348149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&amp;d\Desktop\KM SCAN\contoh budget transaction detail edited dlm wor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8392" y="1622008"/>
            <a:ext cx="193063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f&amp;d\Desktop\KM SCAN\contoh penyata pendapatan dan pendapata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17032"/>
            <a:ext cx="223224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2160" y="3212976"/>
            <a:ext cx="2473377" cy="686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Budget</a:t>
            </a:r>
            <a:r>
              <a:rPr lang="en-M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Control Report</a:t>
            </a:r>
            <a:endParaRPr lang="en-MY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44" y="4895078"/>
            <a:ext cx="2808312" cy="612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Budget Transaction Detail</a:t>
            </a:r>
            <a:endParaRPr lang="en-MY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67075" y="4867468"/>
            <a:ext cx="2808312" cy="865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Penyata</a:t>
            </a:r>
            <a:r>
              <a:rPr lang="en-M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MY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Pendapatan</a:t>
            </a:r>
            <a:r>
              <a:rPr lang="en-M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MY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dan</a:t>
            </a:r>
            <a:r>
              <a:rPr lang="en-M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MY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Perbelanjaan</a:t>
            </a:r>
            <a:endParaRPr lang="en-MY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1629384" y="4378264"/>
            <a:ext cx="484632" cy="4892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Left Arrow 6"/>
          <p:cNvSpPr/>
          <p:nvPr/>
        </p:nvSpPr>
        <p:spPr>
          <a:xfrm>
            <a:off x="5627014" y="5022514"/>
            <a:ext cx="540061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6" name="Picture 1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74" y="6381328"/>
            <a:ext cx="896814" cy="360040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1" y="6353708"/>
            <a:ext cx="89681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56405"/>
      </p:ext>
    </p:extLst>
  </p:cSld>
  <p:clrMapOvr>
    <a:masterClrMapping/>
  </p:clrMapOvr>
  <p:transition spd="slow" advTm="18224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Red_wallpaper 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35" y="56803"/>
            <a:ext cx="5825125" cy="77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4166"/>
            <a:ext cx="1080121" cy="101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6" y="54808"/>
            <a:ext cx="1843218" cy="70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4480520" cy="365125"/>
          </a:xfrm>
        </p:spPr>
        <p:txBody>
          <a:bodyPr>
            <a:normAutofit/>
          </a:bodyPr>
          <a:lstStyle/>
          <a:p>
            <a:r>
              <a:rPr lang="fi-FI" dirty="0" smtClean="0">
                <a:solidFill>
                  <a:schemeClr val="tx1"/>
                </a:solidFill>
              </a:rPr>
              <a:t>Kesilapan Lazim Pada Laporan Kemajuan Berkala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67544" y="1551192"/>
            <a:ext cx="8352928" cy="72568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00000"/>
              </a:lnSpc>
            </a:pPr>
            <a:r>
              <a:rPr lang="en-MY" sz="1800" dirty="0" err="1">
                <a:solidFill>
                  <a:srgbClr val="C00000"/>
                </a:solidFill>
              </a:rPr>
              <a:t>Maklumat</a:t>
            </a:r>
            <a:r>
              <a:rPr lang="en-MY" sz="1800" dirty="0">
                <a:solidFill>
                  <a:srgbClr val="C00000"/>
                </a:solidFill>
              </a:rPr>
              <a:t> </a:t>
            </a:r>
            <a:r>
              <a:rPr lang="en-MY" sz="1800" dirty="0" err="1">
                <a:solidFill>
                  <a:srgbClr val="C00000"/>
                </a:solidFill>
              </a:rPr>
              <a:t>vot</a:t>
            </a:r>
            <a:r>
              <a:rPr lang="en-MY" sz="1800" dirty="0">
                <a:solidFill>
                  <a:srgbClr val="C00000"/>
                </a:solidFill>
              </a:rPr>
              <a:t> </a:t>
            </a:r>
            <a:r>
              <a:rPr lang="en-MY" sz="1800" dirty="0" err="1">
                <a:solidFill>
                  <a:srgbClr val="C00000"/>
                </a:solidFill>
              </a:rPr>
              <a:t>geran</a:t>
            </a:r>
            <a:r>
              <a:rPr lang="en-MY" sz="1800" dirty="0">
                <a:solidFill>
                  <a:srgbClr val="C00000"/>
                </a:solidFill>
              </a:rPr>
              <a:t> </a:t>
            </a:r>
            <a:r>
              <a:rPr lang="en-MY" sz="1800" dirty="0" err="1">
                <a:solidFill>
                  <a:srgbClr val="C00000"/>
                </a:solidFill>
              </a:rPr>
              <a:t>tidak</a:t>
            </a:r>
            <a:r>
              <a:rPr lang="en-MY" sz="1800" dirty="0">
                <a:solidFill>
                  <a:srgbClr val="C00000"/>
                </a:solidFill>
              </a:rPr>
              <a:t> </a:t>
            </a:r>
            <a:r>
              <a:rPr lang="en-MY" sz="1800" dirty="0" err="1">
                <a:solidFill>
                  <a:srgbClr val="C00000"/>
                </a:solidFill>
              </a:rPr>
              <a:t>sama</a:t>
            </a:r>
            <a:r>
              <a:rPr lang="en-MY" sz="1800" dirty="0">
                <a:solidFill>
                  <a:srgbClr val="C00000"/>
                </a:solidFill>
              </a:rPr>
              <a:t> </a:t>
            </a:r>
            <a:r>
              <a:rPr lang="en-MY" sz="1800" dirty="0" err="1">
                <a:solidFill>
                  <a:srgbClr val="C00000"/>
                </a:solidFill>
              </a:rPr>
              <a:t>seperti</a:t>
            </a:r>
            <a:r>
              <a:rPr lang="en-MY" sz="1800" dirty="0">
                <a:solidFill>
                  <a:srgbClr val="C00000"/>
                </a:solidFill>
              </a:rPr>
              <a:t> </a:t>
            </a:r>
            <a:r>
              <a:rPr lang="en-MY" sz="1800" dirty="0" err="1">
                <a:solidFill>
                  <a:srgbClr val="C00000"/>
                </a:solidFill>
              </a:rPr>
              <a:t>peruntukan</a:t>
            </a:r>
            <a:r>
              <a:rPr lang="en-MY" sz="1800" dirty="0">
                <a:solidFill>
                  <a:srgbClr val="C00000"/>
                </a:solidFill>
              </a:rPr>
              <a:t> yang </a:t>
            </a:r>
            <a:r>
              <a:rPr lang="en-MY" sz="1800" dirty="0" err="1">
                <a:solidFill>
                  <a:srgbClr val="C00000"/>
                </a:solidFill>
              </a:rPr>
              <a:t>diluluskan</a:t>
            </a:r>
            <a:r>
              <a:rPr lang="en-MY" sz="1800" dirty="0">
                <a:solidFill>
                  <a:srgbClr val="C00000"/>
                </a:solidFill>
              </a:rPr>
              <a:t>.</a:t>
            </a:r>
          </a:p>
          <a:p>
            <a:pPr marL="342900" indent="-342900" algn="just">
              <a:lnSpc>
                <a:spcPct val="100000"/>
              </a:lnSpc>
            </a:pPr>
            <a:r>
              <a:rPr lang="en-MY" sz="1800" dirty="0" err="1">
                <a:solidFill>
                  <a:srgbClr val="C00000"/>
                </a:solidFill>
              </a:rPr>
              <a:t>Jumlah</a:t>
            </a:r>
            <a:r>
              <a:rPr lang="en-MY" sz="1800" dirty="0">
                <a:solidFill>
                  <a:srgbClr val="C00000"/>
                </a:solidFill>
              </a:rPr>
              <a:t> </a:t>
            </a:r>
            <a:r>
              <a:rPr lang="en-MY" sz="1800" dirty="0" err="1">
                <a:solidFill>
                  <a:srgbClr val="C00000"/>
                </a:solidFill>
              </a:rPr>
              <a:t>geran</a:t>
            </a:r>
            <a:r>
              <a:rPr lang="en-MY" sz="1800" dirty="0">
                <a:solidFill>
                  <a:srgbClr val="C00000"/>
                </a:solidFill>
              </a:rPr>
              <a:t> yang </a:t>
            </a:r>
            <a:r>
              <a:rPr lang="en-MY" sz="1800" dirty="0" err="1">
                <a:solidFill>
                  <a:srgbClr val="C00000"/>
                </a:solidFill>
              </a:rPr>
              <a:t>perlu</a:t>
            </a:r>
            <a:r>
              <a:rPr lang="en-MY" sz="1800" dirty="0">
                <a:solidFill>
                  <a:srgbClr val="C00000"/>
                </a:solidFill>
              </a:rPr>
              <a:t> </a:t>
            </a:r>
            <a:r>
              <a:rPr lang="en-MY" sz="1800" dirty="0" err="1">
                <a:solidFill>
                  <a:srgbClr val="C00000"/>
                </a:solidFill>
              </a:rPr>
              <a:t>dilaporkan</a:t>
            </a:r>
            <a:r>
              <a:rPr lang="en-MY" sz="1800" dirty="0">
                <a:solidFill>
                  <a:srgbClr val="C00000"/>
                </a:solidFill>
              </a:rPr>
              <a:t> </a:t>
            </a:r>
            <a:r>
              <a:rPr lang="en-MY" sz="1800" dirty="0" err="1">
                <a:solidFill>
                  <a:srgbClr val="C00000"/>
                </a:solidFill>
              </a:rPr>
              <a:t>ialah</a:t>
            </a:r>
            <a:r>
              <a:rPr lang="en-MY" sz="1800" dirty="0">
                <a:solidFill>
                  <a:srgbClr val="C00000"/>
                </a:solidFill>
              </a:rPr>
              <a:t> </a:t>
            </a:r>
            <a:r>
              <a:rPr lang="en-MY" sz="1800" dirty="0" err="1">
                <a:solidFill>
                  <a:srgbClr val="C00000"/>
                </a:solidFill>
              </a:rPr>
              <a:t>jumlah</a:t>
            </a:r>
            <a:r>
              <a:rPr lang="en-MY" sz="1800" dirty="0">
                <a:solidFill>
                  <a:srgbClr val="C00000"/>
                </a:solidFill>
              </a:rPr>
              <a:t> </a:t>
            </a:r>
            <a:r>
              <a:rPr lang="en-MY" sz="1800" dirty="0" err="1">
                <a:solidFill>
                  <a:srgbClr val="C00000"/>
                </a:solidFill>
              </a:rPr>
              <a:t>asal</a:t>
            </a:r>
            <a:r>
              <a:rPr lang="en-MY" sz="1800" dirty="0">
                <a:solidFill>
                  <a:srgbClr val="C00000"/>
                </a:solidFill>
              </a:rPr>
              <a:t> </a:t>
            </a:r>
            <a:r>
              <a:rPr lang="en-MY" sz="1800" dirty="0" err="1">
                <a:solidFill>
                  <a:srgbClr val="C00000"/>
                </a:solidFill>
              </a:rPr>
              <a:t>sebelum</a:t>
            </a:r>
            <a:r>
              <a:rPr lang="en-MY" sz="1800" dirty="0">
                <a:solidFill>
                  <a:srgbClr val="C00000"/>
                </a:solidFill>
              </a:rPr>
              <a:t> </a:t>
            </a:r>
            <a:r>
              <a:rPr lang="en-MY" sz="1800" dirty="0" err="1">
                <a:solidFill>
                  <a:srgbClr val="C00000"/>
                </a:solidFill>
              </a:rPr>
              <a:t>potongan</a:t>
            </a:r>
            <a:r>
              <a:rPr lang="en-MY" sz="1800" dirty="0">
                <a:solidFill>
                  <a:srgbClr val="C00000"/>
                </a:solidFill>
              </a:rPr>
              <a:t> 2.5% </a:t>
            </a:r>
            <a:r>
              <a:rPr lang="en-MY" sz="1800" dirty="0" err="1">
                <a:solidFill>
                  <a:srgbClr val="C00000"/>
                </a:solidFill>
              </a:rPr>
              <a:t>kos</a:t>
            </a:r>
            <a:r>
              <a:rPr lang="en-MY" sz="1800" dirty="0">
                <a:solidFill>
                  <a:srgbClr val="C00000"/>
                </a:solidFill>
              </a:rPr>
              <a:t> </a:t>
            </a:r>
            <a:r>
              <a:rPr lang="en-MY" sz="1800" dirty="0" err="1">
                <a:solidFill>
                  <a:srgbClr val="C00000"/>
                </a:solidFill>
              </a:rPr>
              <a:t>pengurusan</a:t>
            </a:r>
            <a:r>
              <a:rPr lang="en-MY" sz="1400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3074" name="Picture 2" descr="C:\Users\f&amp;d\Desktop\KM SCAN\SKMBT_C554e14110612550_0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276872"/>
            <a:ext cx="309634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&amp;d\Desktop\KM SCAN\SKMBT_C554e14110612560_0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68574" y="1658912"/>
            <a:ext cx="3679276" cy="520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27584" y="4941168"/>
            <a:ext cx="2664296" cy="1008112"/>
          </a:xfrm>
          <a:prstGeom prst="roundRect">
            <a:avLst/>
          </a:prstGeom>
          <a:solidFill>
            <a:srgbClr val="FF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ounded Rectangle 4"/>
          <p:cNvSpPr/>
          <p:nvPr/>
        </p:nvSpPr>
        <p:spPr>
          <a:xfrm>
            <a:off x="5284616" y="2780928"/>
            <a:ext cx="3751881" cy="864096"/>
          </a:xfrm>
          <a:prstGeom prst="roundRect">
            <a:avLst/>
          </a:prstGeom>
          <a:solidFill>
            <a:srgbClr val="FF00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91880" y="3681028"/>
            <a:ext cx="1792736" cy="165618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7544" y="868070"/>
            <a:ext cx="3672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 err="1" smtClean="0">
                <a:solidFill>
                  <a:srgbClr val="C00000"/>
                </a:solidFill>
              </a:rPr>
              <a:t>Maklumat</a:t>
            </a:r>
            <a:r>
              <a:rPr lang="en-MY" dirty="0" smtClean="0">
                <a:solidFill>
                  <a:srgbClr val="C00000"/>
                </a:solidFill>
              </a:rPr>
              <a:t> </a:t>
            </a:r>
            <a:r>
              <a:rPr lang="en-MY" dirty="0" err="1">
                <a:solidFill>
                  <a:srgbClr val="C00000"/>
                </a:solidFill>
              </a:rPr>
              <a:t>Kewangan</a:t>
            </a:r>
            <a:r>
              <a:rPr lang="en-MY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3" name="Picture 1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74" y="6381328"/>
            <a:ext cx="896814" cy="36004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4" y="6381328"/>
            <a:ext cx="89681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68444"/>
      </p:ext>
    </p:extLst>
  </p:cSld>
  <p:clrMapOvr>
    <a:masterClrMapping/>
  </p:clrMapOvr>
  <p:transition spd="slow" advTm="15992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Red_wallpaper 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35" y="56803"/>
            <a:ext cx="5825125" cy="77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4166"/>
            <a:ext cx="1080121" cy="101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6" y="54808"/>
            <a:ext cx="1843218" cy="70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868070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000" dirty="0" err="1" smtClean="0">
                <a:solidFill>
                  <a:srgbClr val="C00000"/>
                </a:solidFill>
              </a:rPr>
              <a:t>Maklumat</a:t>
            </a:r>
            <a:r>
              <a:rPr lang="en-MY" sz="2000" dirty="0" smtClean="0">
                <a:solidFill>
                  <a:srgbClr val="C00000"/>
                </a:solidFill>
              </a:rPr>
              <a:t> </a:t>
            </a:r>
            <a:r>
              <a:rPr lang="en-MY" sz="2000" dirty="0" err="1" smtClean="0">
                <a:solidFill>
                  <a:srgbClr val="C00000"/>
                </a:solidFill>
              </a:rPr>
              <a:t>Kewangan</a:t>
            </a:r>
            <a:r>
              <a:rPr lang="en-MY" sz="2000" dirty="0" smtClean="0">
                <a:solidFill>
                  <a:srgbClr val="C00000"/>
                </a:solidFill>
              </a:rPr>
              <a:t> </a:t>
            </a:r>
            <a:endParaRPr lang="en-MY" sz="2000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4480520" cy="365125"/>
          </a:xfrm>
        </p:spPr>
        <p:txBody>
          <a:bodyPr>
            <a:normAutofit/>
          </a:bodyPr>
          <a:lstStyle/>
          <a:p>
            <a:r>
              <a:rPr lang="fi-FI" dirty="0" smtClean="0">
                <a:solidFill>
                  <a:schemeClr val="tx1"/>
                </a:solidFill>
              </a:rPr>
              <a:t>Kesilapan Lazim Pada Laporan Kemajuan Berkala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27584" y="1551192"/>
            <a:ext cx="7416824" cy="4110056"/>
          </a:xfrm>
        </p:spPr>
        <p:txBody>
          <a:bodyPr>
            <a:normAutofit/>
          </a:bodyPr>
          <a:lstStyle/>
          <a:p>
            <a:pPr indent="0" algn="just">
              <a:lnSpc>
                <a:spcPct val="100000"/>
              </a:lnSpc>
              <a:buNone/>
            </a:pPr>
            <a:endParaRPr lang="en-MY" dirty="0" smtClean="0">
              <a:solidFill>
                <a:srgbClr val="C00000"/>
              </a:solidFill>
            </a:endParaRPr>
          </a:p>
          <a:p>
            <a:pPr indent="0" algn="just">
              <a:lnSpc>
                <a:spcPct val="100000"/>
              </a:lnSpc>
              <a:buNone/>
            </a:pPr>
            <a:endParaRPr lang="en-MY" dirty="0">
              <a:solidFill>
                <a:srgbClr val="C00000"/>
              </a:solidFill>
            </a:endParaRPr>
          </a:p>
          <a:p>
            <a:pPr indent="0" algn="just">
              <a:lnSpc>
                <a:spcPct val="100000"/>
              </a:lnSpc>
              <a:buNone/>
            </a:pPr>
            <a:endParaRPr lang="en-MY" dirty="0" smtClean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8642" y="1351325"/>
            <a:ext cx="7507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err="1">
                <a:solidFill>
                  <a:srgbClr val="C00000"/>
                </a:solidFill>
              </a:rPr>
              <a:t>Maklumat</a:t>
            </a:r>
            <a:r>
              <a:rPr lang="en-MY" dirty="0">
                <a:solidFill>
                  <a:srgbClr val="C00000"/>
                </a:solidFill>
              </a:rPr>
              <a:t> </a:t>
            </a:r>
            <a:r>
              <a:rPr lang="en-MY" dirty="0" err="1">
                <a:solidFill>
                  <a:srgbClr val="C00000"/>
                </a:solidFill>
              </a:rPr>
              <a:t>vot</a:t>
            </a:r>
            <a:r>
              <a:rPr lang="en-MY" dirty="0">
                <a:solidFill>
                  <a:srgbClr val="C00000"/>
                </a:solidFill>
              </a:rPr>
              <a:t> </a:t>
            </a:r>
            <a:r>
              <a:rPr lang="en-MY" dirty="0" err="1" smtClean="0">
                <a:solidFill>
                  <a:srgbClr val="C00000"/>
                </a:solidFill>
              </a:rPr>
              <a:t>bercanggah</a:t>
            </a:r>
            <a:r>
              <a:rPr lang="en-MY" dirty="0" smtClean="0">
                <a:solidFill>
                  <a:srgbClr val="C00000"/>
                </a:solidFill>
              </a:rPr>
              <a:t>; </a:t>
            </a:r>
            <a:r>
              <a:rPr lang="en-MY" dirty="0" err="1" smtClean="0">
                <a:solidFill>
                  <a:srgbClr val="7030A0"/>
                </a:solidFill>
              </a:rPr>
              <a:t>tidak</a:t>
            </a:r>
            <a:r>
              <a:rPr lang="en-MY" dirty="0" smtClean="0">
                <a:solidFill>
                  <a:srgbClr val="7030A0"/>
                </a:solidFill>
              </a:rPr>
              <a:t> </a:t>
            </a:r>
            <a:r>
              <a:rPr lang="en-MY" dirty="0" err="1" smtClean="0">
                <a:solidFill>
                  <a:srgbClr val="7030A0"/>
                </a:solidFill>
              </a:rPr>
              <a:t>lengkap</a:t>
            </a:r>
            <a:r>
              <a:rPr lang="en-MY" dirty="0" smtClean="0">
                <a:solidFill>
                  <a:srgbClr val="7030A0"/>
                </a:solidFill>
              </a:rPr>
              <a:t>; </a:t>
            </a:r>
            <a:r>
              <a:rPr lang="en-MY" dirty="0" err="1" smtClean="0">
                <a:solidFill>
                  <a:srgbClr val="00B050"/>
                </a:solidFill>
              </a:rPr>
              <a:t>kesilapan</a:t>
            </a:r>
            <a:r>
              <a:rPr lang="en-MY" dirty="0" smtClean="0">
                <a:solidFill>
                  <a:srgbClr val="00B050"/>
                </a:solidFill>
              </a:rPr>
              <a:t> </a:t>
            </a:r>
            <a:r>
              <a:rPr lang="en-MY" dirty="0" err="1" smtClean="0">
                <a:solidFill>
                  <a:srgbClr val="00B050"/>
                </a:solidFill>
              </a:rPr>
              <a:t>aritmetik</a:t>
            </a:r>
            <a:r>
              <a:rPr lang="en-MY" dirty="0" smtClean="0">
                <a:solidFill>
                  <a:srgbClr val="00B050"/>
                </a:solidFill>
              </a:rPr>
              <a:t> </a:t>
            </a:r>
            <a:endParaRPr lang="en-MY" dirty="0">
              <a:solidFill>
                <a:srgbClr val="00B05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01" y="1988838"/>
            <a:ext cx="8155806" cy="41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339752" y="1749655"/>
            <a:ext cx="6030670" cy="10081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16016" y="1700808"/>
            <a:ext cx="648072" cy="3436535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347864" y="1720657"/>
            <a:ext cx="2520280" cy="3416686"/>
          </a:xfrm>
          <a:prstGeom prst="straightConnector1">
            <a:avLst/>
          </a:prstGeom>
          <a:ln w="19050">
            <a:solidFill>
              <a:srgbClr val="02BE0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131840" y="1720657"/>
            <a:ext cx="2736304" cy="4012599"/>
          </a:xfrm>
          <a:prstGeom prst="straightConnector1">
            <a:avLst/>
          </a:prstGeom>
          <a:ln w="19050">
            <a:solidFill>
              <a:srgbClr val="02BE0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899797" y="1720657"/>
            <a:ext cx="968347" cy="3868583"/>
          </a:xfrm>
          <a:prstGeom prst="straightConnector1">
            <a:avLst/>
          </a:prstGeom>
          <a:ln w="19050">
            <a:solidFill>
              <a:srgbClr val="02BE0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760132" y="1720657"/>
            <a:ext cx="108012" cy="3868583"/>
          </a:xfrm>
          <a:prstGeom prst="straightConnector1">
            <a:avLst/>
          </a:prstGeom>
          <a:ln w="19050">
            <a:solidFill>
              <a:srgbClr val="02BE0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716016" y="1700808"/>
            <a:ext cx="3780420" cy="2736304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16016" y="1700808"/>
            <a:ext cx="3654406" cy="1053058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74" y="6381328"/>
            <a:ext cx="896814" cy="360040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94" y="6353708"/>
            <a:ext cx="89681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1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7729">
        <p:checker/>
      </p:transition>
    </mc:Choice>
    <mc:Fallback xmlns="">
      <p:transition spd="slow" advTm="27729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Red_wallpaper 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35" y="56803"/>
            <a:ext cx="5825125" cy="77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4166"/>
            <a:ext cx="1080121" cy="101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6" y="54808"/>
            <a:ext cx="1843218" cy="70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1640" y="1511605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800" dirty="0" smtClean="0">
                <a:solidFill>
                  <a:srgbClr val="C00000"/>
                </a:solidFill>
              </a:rPr>
              <a:t>5. </a:t>
            </a:r>
            <a:r>
              <a:rPr lang="en-MY" sz="2800" dirty="0" err="1" smtClean="0">
                <a:solidFill>
                  <a:srgbClr val="C00000"/>
                </a:solidFill>
              </a:rPr>
              <a:t>Pelaporan</a:t>
            </a:r>
            <a:r>
              <a:rPr lang="en-MY" sz="2800" dirty="0" smtClean="0">
                <a:solidFill>
                  <a:srgbClr val="C00000"/>
                </a:solidFill>
              </a:rPr>
              <a:t> Status </a:t>
            </a:r>
            <a:r>
              <a:rPr lang="en-MY" sz="2800" dirty="0" err="1" smtClean="0">
                <a:solidFill>
                  <a:srgbClr val="C00000"/>
                </a:solidFill>
              </a:rPr>
              <a:t>Projek</a:t>
            </a:r>
            <a:r>
              <a:rPr lang="en-MY" sz="2800" dirty="0" smtClean="0">
                <a:solidFill>
                  <a:srgbClr val="C00000"/>
                </a:solidFill>
              </a:rPr>
              <a:t> Yang </a:t>
            </a:r>
            <a:r>
              <a:rPr lang="en-MY" sz="2800" dirty="0" err="1" smtClean="0">
                <a:solidFill>
                  <a:srgbClr val="C00000"/>
                </a:solidFill>
              </a:rPr>
              <a:t>Statik</a:t>
            </a:r>
            <a:r>
              <a:rPr lang="en-MY" sz="2800" dirty="0" smtClean="0">
                <a:solidFill>
                  <a:srgbClr val="C00000"/>
                </a:solidFill>
              </a:rPr>
              <a:t> </a:t>
            </a:r>
            <a:endParaRPr lang="en-MY" sz="2800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4480520" cy="365125"/>
          </a:xfrm>
        </p:spPr>
        <p:txBody>
          <a:bodyPr>
            <a:normAutofit/>
          </a:bodyPr>
          <a:lstStyle/>
          <a:p>
            <a:r>
              <a:rPr lang="fi-FI" dirty="0" smtClean="0">
                <a:solidFill>
                  <a:schemeClr val="tx1"/>
                </a:solidFill>
              </a:rPr>
              <a:t>Kesilapan Lazim Pada Laporan Kemajuan Berkala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51520" y="2204864"/>
            <a:ext cx="8244916" cy="648072"/>
          </a:xfrm>
        </p:spPr>
        <p:txBody>
          <a:bodyPr>
            <a:normAutofit/>
          </a:bodyPr>
          <a:lstStyle/>
          <a:p>
            <a:pPr marL="73152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MY" sz="1600" dirty="0" err="1" smtClean="0">
                <a:solidFill>
                  <a:srgbClr val="C00000"/>
                </a:solidFill>
              </a:rPr>
              <a:t>Projek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menghadapi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kelewatan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mencapai</a:t>
            </a:r>
            <a:r>
              <a:rPr lang="en-MY" sz="1600" dirty="0" smtClean="0">
                <a:solidFill>
                  <a:srgbClr val="C00000"/>
                </a:solidFill>
              </a:rPr>
              <a:t> milestone </a:t>
            </a:r>
            <a:r>
              <a:rPr lang="en-MY" sz="1600" dirty="0" err="1" smtClean="0">
                <a:solidFill>
                  <a:srgbClr val="C00000"/>
                </a:solidFill>
              </a:rPr>
              <a:t>namun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kekangan</a:t>
            </a:r>
            <a:r>
              <a:rPr lang="en-MY" sz="1600" dirty="0" smtClean="0">
                <a:solidFill>
                  <a:srgbClr val="C00000"/>
                </a:solidFill>
              </a:rPr>
              <a:t>,  </a:t>
            </a:r>
            <a:r>
              <a:rPr lang="en-MY" sz="1600" dirty="0" err="1" smtClean="0">
                <a:solidFill>
                  <a:srgbClr val="C00000"/>
                </a:solidFill>
              </a:rPr>
              <a:t>isu</a:t>
            </a:r>
            <a:r>
              <a:rPr lang="en-MY" sz="1600" dirty="0" smtClean="0">
                <a:solidFill>
                  <a:srgbClr val="C00000"/>
                </a:solidFill>
              </a:rPr>
              <a:t>, </a:t>
            </a:r>
            <a:r>
              <a:rPr lang="en-MY" sz="1600" dirty="0" err="1" smtClean="0">
                <a:solidFill>
                  <a:srgbClr val="C00000"/>
                </a:solidFill>
              </a:rPr>
              <a:t>masalah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dan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 smtClean="0">
                <a:solidFill>
                  <a:srgbClr val="C00000"/>
                </a:solidFill>
              </a:rPr>
              <a:t>cabaran</a:t>
            </a:r>
            <a:r>
              <a:rPr lang="en-MY" sz="1600" dirty="0" smtClean="0">
                <a:solidFill>
                  <a:srgbClr val="C00000"/>
                </a:solidFill>
              </a:rPr>
              <a:t> </a:t>
            </a:r>
            <a:r>
              <a:rPr lang="en-MY" sz="1600" dirty="0" err="1">
                <a:solidFill>
                  <a:srgbClr val="C00000"/>
                </a:solidFill>
              </a:rPr>
              <a:t>tiada</a:t>
            </a:r>
            <a:r>
              <a:rPr lang="en-MY" sz="1600" dirty="0">
                <a:solidFill>
                  <a:srgbClr val="C00000"/>
                </a:solidFill>
              </a:rPr>
              <a:t> </a:t>
            </a:r>
            <a:r>
              <a:rPr lang="en-MY" sz="1600" dirty="0" err="1">
                <a:solidFill>
                  <a:srgbClr val="C00000"/>
                </a:solidFill>
              </a:rPr>
              <a:t>dinyatakan</a:t>
            </a:r>
            <a:r>
              <a:rPr lang="en-MY" sz="1600" dirty="0">
                <a:solidFill>
                  <a:srgbClr val="C00000"/>
                </a:solidFill>
              </a:rPr>
              <a:t> </a:t>
            </a:r>
            <a:endParaRPr lang="en-MY" sz="1600" dirty="0" smtClean="0">
              <a:solidFill>
                <a:srgbClr val="C00000"/>
              </a:solidFill>
            </a:endParaRPr>
          </a:p>
        </p:txBody>
      </p:sp>
      <p:pic>
        <p:nvPicPr>
          <p:cNvPr id="3" name="Picture 2" descr="C:\Users\f&amp;d\Desktop\KM SCAN\SKMBT_C554e14111012271_0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15814" y="764706"/>
            <a:ext cx="3384377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771800" y="4077072"/>
            <a:ext cx="1440160" cy="1656184"/>
          </a:xfrm>
          <a:prstGeom prst="round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74" y="6381328"/>
            <a:ext cx="896814" cy="36004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1" y="6353708"/>
            <a:ext cx="89681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86388"/>
      </p:ext>
    </p:extLst>
  </p:cSld>
  <p:clrMapOvr>
    <a:masterClrMapping/>
  </p:clrMapOvr>
  <p:transition spd="slow" advTm="10485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1365</TotalTime>
  <Words>539</Words>
  <Application>Microsoft Office PowerPoint</Application>
  <PresentationFormat>On-screen Show (4:3)</PresentationFormat>
  <Paragraphs>96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   KESILAPAN LAZIM PADA  LAPORAN KEMAJUAN BERKALA PROJEK KTP  Disediakan Oleh: Pusat Transformasi Komuniti Universiti (UCTC  UPM)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f&amp;d</dc:creator>
  <cp:lastModifiedBy>UCTC 5</cp:lastModifiedBy>
  <cp:revision>79</cp:revision>
  <dcterms:created xsi:type="dcterms:W3CDTF">2014-10-24T05:03:00Z</dcterms:created>
  <dcterms:modified xsi:type="dcterms:W3CDTF">2014-12-24T08:57:49Z</dcterms:modified>
</cp:coreProperties>
</file>